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61" r:id="rId5"/>
    <p:sldId id="262" r:id="rId6"/>
    <p:sldId id="269" r:id="rId7"/>
    <p:sldId id="260" r:id="rId8"/>
    <p:sldId id="257" r:id="rId9"/>
    <p:sldId id="258" r:id="rId10"/>
    <p:sldId id="259" r:id="rId11"/>
    <p:sldId id="263" r:id="rId12"/>
    <p:sldId id="264" r:id="rId13"/>
    <p:sldId id="265" r:id="rId14"/>
    <p:sldId id="256" r:id="rId15"/>
    <p:sldId id="266"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664869-1538-E856-3220-BF798577AFD6}" v="98" dt="2024-02-19T20:03:13.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113" d="100"/>
          <a:sy n="113" d="100"/>
        </p:scale>
        <p:origin x="132"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3F27A-807A-4271-BDBE-F217994F6E10}" type="datetimeFigureOut">
              <a:rPr lang="en-GB" smtClean="0"/>
              <a:t>19/02/2024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6964A-23A9-43D8-9766-4BD50E8B7303}" type="slidenum">
              <a:rPr lang="en-GB" smtClean="0"/>
              <a:t>‹#›</a:t>
            </a:fld>
            <a:endParaRPr lang="en-GB"/>
          </a:p>
        </p:txBody>
      </p:sp>
    </p:spTree>
    <p:extLst>
      <p:ext uri="{BB962C8B-B14F-4D97-AF65-F5344CB8AC3E}">
        <p14:creationId xmlns:p14="http://schemas.microsoft.com/office/powerpoint/2010/main" val="285593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A1E27-2CC3-2B40-B5EB-445FEB362434}" type="slidenum">
              <a:rPr lang="en-US" smtClean="0"/>
              <a:t>2</a:t>
            </a:fld>
            <a:endParaRPr lang="en-US"/>
          </a:p>
        </p:txBody>
      </p:sp>
    </p:spTree>
    <p:extLst>
      <p:ext uri="{BB962C8B-B14F-4D97-AF65-F5344CB8AC3E}">
        <p14:creationId xmlns:p14="http://schemas.microsoft.com/office/powerpoint/2010/main" val="374584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AC/DC</a:t>
            </a:r>
            <a:r>
              <a:rPr lang="en-US" dirty="0"/>
              <a:t> </a:t>
            </a:r>
            <a:r>
              <a:rPr lang="lv-LV" dirty="0"/>
              <a:t>ir Austrālijas rokgrupa, kas dibināta 1973. gadā. To dibināja brāļi Malkolms Jangs ar ritma ģitāru un </a:t>
            </a:r>
            <a:r>
              <a:rPr lang="lv-LV" err="1"/>
              <a:t>Anguss</a:t>
            </a:r>
            <a:r>
              <a:rPr lang="lv-LV" dirty="0"/>
              <a:t> Jangs ar svina ģitāru. Viņu pašreizējais sastāvs ir </a:t>
            </a:r>
            <a:r>
              <a:rPr lang="lv-LV" err="1"/>
              <a:t>Anguss</a:t>
            </a:r>
            <a:r>
              <a:rPr lang="lv-LV" dirty="0"/>
              <a:t>, basģitārists </a:t>
            </a:r>
            <a:r>
              <a:rPr lang="lv-LV" err="1"/>
              <a:t>Klifs</a:t>
            </a:r>
            <a:r>
              <a:rPr lang="lv-LV" dirty="0"/>
              <a:t> Viljamss , bundzinieks Fils Ruds , vadošais vokālists Braiens Džonsons un ritma ģitārists </a:t>
            </a:r>
            <a:r>
              <a:rPr lang="lv-LV" err="1"/>
              <a:t>Stīvijs</a:t>
            </a:r>
            <a:r>
              <a:rPr lang="lv-LV" dirty="0"/>
              <a:t> Jangs – </a:t>
            </a:r>
            <a:r>
              <a:rPr lang="lv-LV" err="1"/>
              <a:t>Angusa</a:t>
            </a:r>
            <a:r>
              <a:rPr lang="lv-LV"/>
              <a:t> un Malkolma brāļadēls. Viņu mūzika ir dažādi aprakstīta kā hārdroks , blūza roks un smagais metāls , taču grupa to sauc vienkārši par " rokenrolu ".</a:t>
            </a:r>
          </a:p>
          <a:p>
            <a:endParaRPr lang="lv-LV" dirty="0">
              <a:cs typeface="Calibri"/>
            </a:endParaRPr>
          </a:p>
        </p:txBody>
      </p:sp>
      <p:sp>
        <p:nvSpPr>
          <p:cNvPr id="4" name="Slide Number Placeholder 3"/>
          <p:cNvSpPr>
            <a:spLocks noGrp="1"/>
          </p:cNvSpPr>
          <p:nvPr>
            <p:ph type="sldNum" sz="quarter" idx="5"/>
          </p:nvPr>
        </p:nvSpPr>
        <p:spPr/>
        <p:txBody>
          <a:bodyPr/>
          <a:lstStyle/>
          <a:p>
            <a:fld id="{72B6964A-23A9-43D8-9766-4BD50E8B7303}" type="slidenum">
              <a:rPr lang="en-GB" smtClean="0"/>
              <a:t>3</a:t>
            </a:fld>
            <a:endParaRPr lang="en-GB"/>
          </a:p>
        </p:txBody>
      </p:sp>
    </p:spTree>
    <p:extLst>
      <p:ext uri="{BB962C8B-B14F-4D97-AF65-F5344CB8AC3E}">
        <p14:creationId xmlns:p14="http://schemas.microsoft.com/office/powerpoint/2010/main" val="393956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DB3D941-9EB5-422D-9DE5-476DB9AA6F0E}" type="datetimeFigureOut">
              <a:rPr lang="en-GB" smtClean="0"/>
              <a:t>19/02/2024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2553497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B3D941-9EB5-422D-9DE5-476DB9AA6F0E}" type="datetimeFigureOut">
              <a:rPr lang="en-GB" smtClean="0"/>
              <a:t>19/02/2024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104249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B3D941-9EB5-422D-9DE5-476DB9AA6F0E}" type="datetimeFigureOut">
              <a:rPr lang="en-GB" smtClean="0"/>
              <a:t>19/02/2024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40160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B3D941-9EB5-422D-9DE5-476DB9AA6F0E}" type="datetimeFigureOut">
              <a:rPr lang="en-GB" smtClean="0"/>
              <a:t>19/02/2024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1769437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B3D941-9EB5-422D-9DE5-476DB9AA6F0E}" type="datetimeFigureOut">
              <a:rPr lang="en-GB" smtClean="0"/>
              <a:t>19/02/2024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3827943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B3D941-9EB5-422D-9DE5-476DB9AA6F0E}" type="datetimeFigureOut">
              <a:rPr lang="en-GB" smtClean="0"/>
              <a:t>19/02/2024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1230007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B3D941-9EB5-422D-9DE5-476DB9AA6F0E}" type="datetimeFigureOut">
              <a:rPr lang="en-GB" smtClean="0"/>
              <a:t>19/02/2024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664287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B3D941-9EB5-422D-9DE5-476DB9AA6F0E}" type="datetimeFigureOut">
              <a:rPr lang="en-GB" smtClean="0"/>
              <a:t>19/02/2024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241757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3D941-9EB5-422D-9DE5-476DB9AA6F0E}" type="datetimeFigureOut">
              <a:rPr lang="en-GB" smtClean="0"/>
              <a:t>19/02/2024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2529954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3D941-9EB5-422D-9DE5-476DB9AA6F0E}" type="datetimeFigureOut">
              <a:rPr lang="en-GB" smtClean="0"/>
              <a:t>19/02/2024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391587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3D941-9EB5-422D-9DE5-476DB9AA6F0E}" type="datetimeFigureOut">
              <a:rPr lang="en-GB" smtClean="0"/>
              <a:t>19/02/2024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7BB95-EF3B-4980-8BFF-CD2B94FB2AA8}" type="slidenum">
              <a:rPr lang="en-GB" smtClean="0"/>
              <a:t>‹#›</a:t>
            </a:fld>
            <a:endParaRPr lang="en-GB"/>
          </a:p>
        </p:txBody>
      </p:sp>
    </p:spTree>
    <p:extLst>
      <p:ext uri="{BB962C8B-B14F-4D97-AF65-F5344CB8AC3E}">
        <p14:creationId xmlns:p14="http://schemas.microsoft.com/office/powerpoint/2010/main" val="1907551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3D941-9EB5-422D-9DE5-476DB9AA6F0E}" type="datetimeFigureOut">
              <a:rPr lang="en-GB" smtClean="0"/>
              <a:t>19/02/2024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D7BB95-EF3B-4980-8BFF-CD2B94FB2AA8}" type="slidenum">
              <a:rPr lang="en-GB" smtClean="0"/>
              <a:t>‹#›</a:t>
            </a:fld>
            <a:endParaRPr lang="en-GB"/>
          </a:p>
        </p:txBody>
      </p:sp>
    </p:spTree>
    <p:extLst>
      <p:ext uri="{BB962C8B-B14F-4D97-AF65-F5344CB8AC3E}">
        <p14:creationId xmlns:p14="http://schemas.microsoft.com/office/powerpoint/2010/main" val="3918081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3.mp3"/><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audio" Target="../media/media4.mp3"/><Relationship Id="rId5" Type="http://schemas.microsoft.com/office/2007/relationships/media" Target="../media/media4.mp3"/><Relationship Id="rId4" Type="http://schemas.openxmlformats.org/officeDocument/2006/relationships/audio" Target="../media/media3.mp3"/><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C29FC47E-5375-2353-2691-DBA23F8B31FB}"/>
              </a:ext>
            </a:extLst>
          </p:cNvPr>
          <p:cNvPicPr>
            <a:picLocks noChangeAspect="1"/>
          </p:cNvPicPr>
          <p:nvPr/>
        </p:nvPicPr>
        <p:blipFill rotWithShape="1">
          <a:blip r:embed="rId2"/>
          <a:srcRect t="393" r="-2" b="14398"/>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xmlns=""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2E1DB11-882A-48EF-0AE3-813B15C6CAE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err="1">
                <a:solidFill>
                  <a:srgbClr val="FFFFFF"/>
                </a:solidFill>
                <a:latin typeface="Arial Black" panose="020B0A04020102020204" pitchFamily="34" charset="0"/>
              </a:rPr>
              <a:t>Rokmūzika</a:t>
            </a:r>
            <a:r>
              <a:rPr lang="lv-LV" sz="5200" dirty="0">
                <a:solidFill>
                  <a:srgbClr val="FFFFFF"/>
                </a:solidFill>
                <a:latin typeface="Arial Black" panose="020B0A04020102020204" pitchFamily="34" charset="0"/>
              </a:rPr>
              <a:t>s virzieni</a:t>
            </a:r>
            <a:r>
              <a:rPr lang="en-US" sz="5200" dirty="0">
                <a:solidFill>
                  <a:srgbClr val="FFFFFF"/>
                </a:solidFill>
                <a:latin typeface="Arial Black" panose="020B0A04020102020204" pitchFamily="34" charset="0"/>
              </a:rPr>
              <a:t> </a:t>
            </a:r>
          </a:p>
        </p:txBody>
      </p:sp>
      <p:sp>
        <p:nvSpPr>
          <p:cNvPr id="3" name="Subtitle 2">
            <a:extLst>
              <a:ext uri="{FF2B5EF4-FFF2-40B4-BE49-F238E27FC236}">
                <a16:creationId xmlns:a16="http://schemas.microsoft.com/office/drawing/2014/main" xmlns="" id="{A9128CF5-2333-A1A9-A09F-FFC0AD66C936}"/>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dirty="0">
                <a:solidFill>
                  <a:srgbClr val="FFFFFF"/>
                </a:solidFill>
              </a:rPr>
              <a:t>Marks </a:t>
            </a:r>
            <a:r>
              <a:rPr lang="en-US" dirty="0" err="1">
                <a:solidFill>
                  <a:srgbClr val="FFFFFF"/>
                </a:solidFill>
              </a:rPr>
              <a:t>Fridmans</a:t>
            </a:r>
            <a:r>
              <a:rPr lang="en-US" dirty="0">
                <a:solidFill>
                  <a:srgbClr val="FFFFFF"/>
                </a:solidFill>
              </a:rPr>
              <a:t>, Michael </a:t>
            </a:r>
            <a:r>
              <a:rPr lang="en-US" dirty="0" err="1">
                <a:solidFill>
                  <a:srgbClr val="FFFFFF"/>
                </a:solidFill>
              </a:rPr>
              <a:t>Fainveics</a:t>
            </a:r>
            <a:r>
              <a:rPr lang="en-US" dirty="0">
                <a:solidFill>
                  <a:srgbClr val="FFFFFF"/>
                </a:solidFill>
              </a:rPr>
              <a:t>, Reinis </a:t>
            </a:r>
            <a:r>
              <a:rPr lang="en-US" dirty="0" err="1">
                <a:solidFill>
                  <a:srgbClr val="FFFFFF"/>
                </a:solidFill>
              </a:rPr>
              <a:t>Bartkevičs</a:t>
            </a:r>
            <a:r>
              <a:rPr lang="en-US" dirty="0">
                <a:solidFill>
                  <a:srgbClr val="FFFFFF"/>
                </a:solidFill>
              </a:rPr>
              <a:t>, </a:t>
            </a:r>
            <a:r>
              <a:rPr lang="en-US" dirty="0" err="1">
                <a:solidFill>
                  <a:srgbClr val="FFFFFF"/>
                </a:solidFill>
              </a:rPr>
              <a:t>Teo</a:t>
            </a:r>
            <a:r>
              <a:rPr lang="en-US" dirty="0">
                <a:solidFill>
                  <a:srgbClr val="FFFFFF"/>
                </a:solidFill>
              </a:rPr>
              <a:t> </a:t>
            </a:r>
            <a:r>
              <a:rPr lang="en-US" dirty="0" err="1" smtClean="0">
                <a:solidFill>
                  <a:srgbClr val="FFFFFF"/>
                </a:solidFill>
              </a:rPr>
              <a:t>Mitenbergs</a:t>
            </a:r>
            <a:endParaRPr lang="en-US" dirty="0" smtClean="0">
              <a:solidFill>
                <a:srgbClr val="FFFFFF"/>
              </a:solidFill>
            </a:endParaRPr>
          </a:p>
          <a:p>
            <a:r>
              <a:rPr lang="en-US" dirty="0" smtClean="0">
                <a:solidFill>
                  <a:srgbClr val="FFFFFF"/>
                </a:solidFill>
                <a:cs typeface="Calibri"/>
              </a:rPr>
              <a:t>8. c </a:t>
            </a:r>
            <a:r>
              <a:rPr lang="en-US" dirty="0" err="1" smtClean="0">
                <a:solidFill>
                  <a:srgbClr val="FFFFFF"/>
                </a:solidFill>
                <a:cs typeface="Calibri"/>
              </a:rPr>
              <a:t>klase</a:t>
            </a:r>
            <a:endParaRPr lang="en-US" dirty="0">
              <a:solidFill>
                <a:srgbClr val="FFFFFF"/>
              </a:solidFill>
              <a:cs typeface="Calibri"/>
            </a:endParaRPr>
          </a:p>
        </p:txBody>
      </p:sp>
    </p:spTree>
    <p:extLst>
      <p:ext uri="{BB962C8B-B14F-4D97-AF65-F5344CB8AC3E}">
        <p14:creationId xmlns:p14="http://schemas.microsoft.com/office/powerpoint/2010/main" val="3831002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838200" y="348192"/>
            <a:ext cx="10515600" cy="1325563"/>
          </a:xfrm>
        </p:spPr>
        <p:txBody>
          <a:bodyPr>
            <a:normAutofit/>
          </a:bodyPr>
          <a:lstStyle/>
          <a:p>
            <a:r>
              <a:rPr lang="lv-LV" sz="3200" dirty="0">
                <a:solidFill>
                  <a:schemeClr val="bg1"/>
                </a:solidFill>
                <a:latin typeface="Arial Black" panose="020B0A04020102020204" pitchFamily="34" charset="0"/>
                <a:cs typeface="Times New Roman" panose="02020603050405020304" pitchFamily="18" charset="0"/>
              </a:rPr>
              <a:t>Elviss Preslijs – rokenrola «karalis»</a:t>
            </a:r>
            <a:endParaRPr lang="en-GB" sz="3200" dirty="0">
              <a:solidFill>
                <a:schemeClr val="bg1"/>
              </a:solidFill>
              <a:latin typeface="Arial Black" panose="020B0A04020102020204" pitchFamily="34" charset="0"/>
              <a:cs typeface="Times New Roman" panose="02020603050405020304" pitchFamily="18" charset="0"/>
            </a:endParaRPr>
          </a:p>
        </p:txBody>
      </p:sp>
      <p:sp>
        <p:nvSpPr>
          <p:cNvPr id="7" name="Content Placeholder 5"/>
          <p:cNvSpPr>
            <a:spLocks noGrp="1"/>
          </p:cNvSpPr>
          <p:nvPr>
            <p:ph sz="half" idx="1"/>
          </p:nvPr>
        </p:nvSpPr>
        <p:spPr>
          <a:xfrm>
            <a:off x="838199" y="1825625"/>
            <a:ext cx="6968068" cy="4351338"/>
          </a:xfrm>
        </p:spPr>
        <p:txBody>
          <a:bodyPr/>
          <a:lstStyle/>
          <a:p>
            <a:pPr marL="0" indent="0">
              <a:buNone/>
            </a:pPr>
            <a:r>
              <a:rPr lang="lv-LV" dirty="0">
                <a:solidFill>
                  <a:schemeClr val="bg1"/>
                </a:solidFill>
              </a:rPr>
              <a:t>Par rokenrola superzvaigzni kļuva amerikānis </a:t>
            </a:r>
            <a:r>
              <a:rPr lang="lv-LV" b="1" dirty="0">
                <a:solidFill>
                  <a:schemeClr val="bg1"/>
                </a:solidFill>
              </a:rPr>
              <a:t>Elviss Preslijs</a:t>
            </a:r>
            <a:r>
              <a:rPr lang="lv-LV" dirty="0">
                <a:solidFill>
                  <a:schemeClr val="bg1"/>
                </a:solidFill>
              </a:rPr>
              <a:t> (1935-1977). Noveda klausītājus līdz neprātam.</a:t>
            </a:r>
          </a:p>
          <a:p>
            <a:pPr marL="0" indent="0">
              <a:buNone/>
            </a:pPr>
            <a:r>
              <a:rPr lang="lv-LV" dirty="0">
                <a:solidFill>
                  <a:schemeClr val="bg1"/>
                </a:solidFill>
              </a:rPr>
              <a:t>Fani sāka viņa saukt par «karali», jo viņš saistīja vislielākos barus un pārdeva visvairāk rekordu</a:t>
            </a:r>
          </a:p>
          <a:p>
            <a:pPr marL="0" indent="0">
              <a:buNone/>
            </a:pPr>
            <a:r>
              <a:rPr lang="lv-LV" dirty="0">
                <a:solidFill>
                  <a:schemeClr val="bg1"/>
                </a:solidFill>
              </a:rPr>
              <a:t>No 1958. līdz 1960. gada viņš dienēja ASV Bruņotajos spēkos Vācijā. 1977. gadā nomira savā mājā pēc ilgstoša depresijas, medikamentu atkarības un noslēgtības perioda.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9400" y="494390"/>
            <a:ext cx="2413846" cy="3112409"/>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0166" y="3885669"/>
            <a:ext cx="3454501" cy="270986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0295096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FD46FD-E738-AE9C-C359-757DD9EB5CC4}"/>
              </a:ext>
            </a:extLst>
          </p:cNvPr>
          <p:cNvSpPr>
            <a:spLocks noGrp="1"/>
          </p:cNvSpPr>
          <p:nvPr>
            <p:ph type="title"/>
          </p:nvPr>
        </p:nvSpPr>
        <p:spPr>
          <a:xfrm>
            <a:off x="838200" y="5586257"/>
            <a:ext cx="6926703" cy="804161"/>
          </a:xfrm>
        </p:spPr>
        <p:txBody>
          <a:bodyPr vert="horz" lIns="91440" tIns="45720" rIns="91440" bIns="45720" rtlCol="0" anchor="ctr">
            <a:noAutofit/>
          </a:bodyPr>
          <a:lstStyle/>
          <a:p>
            <a:r>
              <a:rPr lang="en-US" sz="3600" dirty="0">
                <a:solidFill>
                  <a:schemeClr val="bg1"/>
                </a:solidFill>
                <a:latin typeface="Arial Black" panose="020B0A04020102020204" pitchFamily="34" charset="0"/>
              </a:rPr>
              <a:t>The Beatles</a:t>
            </a:r>
          </a:p>
        </p:txBody>
      </p:sp>
      <p:pic>
        <p:nvPicPr>
          <p:cNvPr id="13" name="Picture Placeholder 12">
            <a:extLst>
              <a:ext uri="{FF2B5EF4-FFF2-40B4-BE49-F238E27FC236}">
                <a16:creationId xmlns:a16="http://schemas.microsoft.com/office/drawing/2014/main" xmlns="" id="{8C51CB38-CE13-1424-3FB8-03F8F37D4072}"/>
              </a:ext>
            </a:extLst>
          </p:cNvPr>
          <p:cNvPicPr>
            <a:picLocks noGrp="1" noChangeAspect="1"/>
          </p:cNvPicPr>
          <p:nvPr>
            <p:ph type="pic" idx="1"/>
          </p:nvPr>
        </p:nvPicPr>
        <p:blipFill rotWithShape="1">
          <a:blip r:embed="rId2">
            <a:duotone>
              <a:prstClr val="black"/>
              <a:srgbClr val="D9C3A5">
                <a:tint val="50000"/>
                <a:satMod val="180000"/>
              </a:srgbClr>
            </a:duotone>
          </a:blip>
          <a:srcRect t="6647" b="33620"/>
          <a:stretch/>
        </p:blipFill>
        <p:spPr>
          <a:xfrm>
            <a:off x="20" y="10"/>
            <a:ext cx="12191980" cy="5279933"/>
          </a:xfrm>
          <a:prstGeom prst="rect">
            <a:avLst/>
          </a:prstGeom>
        </p:spPr>
      </p:pic>
      <p:sp>
        <p:nvSpPr>
          <p:cNvPr id="3" name="Subtitle 2">
            <a:extLst>
              <a:ext uri="{FF2B5EF4-FFF2-40B4-BE49-F238E27FC236}">
                <a16:creationId xmlns:a16="http://schemas.microsoft.com/office/drawing/2014/main" xmlns="" id="{CBFD594E-E991-574F-A940-344EC65B8856}"/>
              </a:ext>
            </a:extLst>
          </p:cNvPr>
          <p:cNvSpPr>
            <a:spLocks noGrp="1"/>
          </p:cNvSpPr>
          <p:nvPr>
            <p:ph type="body" sz="half" idx="2"/>
          </p:nvPr>
        </p:nvSpPr>
        <p:spPr>
          <a:xfrm>
            <a:off x="653521" y="2048933"/>
            <a:ext cx="3932237" cy="3136118"/>
          </a:xfrm>
        </p:spPr>
        <p:txBody>
          <a:bodyPr>
            <a:normAutofit fontScale="92500" lnSpcReduction="10000"/>
          </a:bodyPr>
          <a:lstStyle/>
          <a:p>
            <a:pPr marL="285750" indent="-285750">
              <a:buFont typeface="Arial" panose="020B0604020202020204" pitchFamily="34" charset="0"/>
              <a:buChar char="•"/>
            </a:pPr>
            <a:r>
              <a:rPr lang="en-US" b="1" dirty="0">
                <a:solidFill>
                  <a:srgbClr val="C00000"/>
                </a:solidFill>
              </a:rPr>
              <a:t>“The Beatles “ </a:t>
            </a:r>
            <a:r>
              <a:rPr lang="en-US" b="1" dirty="0" err="1">
                <a:solidFill>
                  <a:srgbClr val="C00000"/>
                </a:solidFill>
              </a:rPr>
              <a:t>bija</a:t>
            </a:r>
            <a:r>
              <a:rPr lang="en-US" b="1" dirty="0">
                <a:solidFill>
                  <a:srgbClr val="C00000"/>
                </a:solidFill>
              </a:rPr>
              <a:t> </a:t>
            </a:r>
            <a:r>
              <a:rPr lang="en-US" b="1" dirty="0" err="1">
                <a:solidFill>
                  <a:srgbClr val="C00000"/>
                </a:solidFill>
              </a:rPr>
              <a:t>roka</a:t>
            </a:r>
            <a:r>
              <a:rPr lang="en-US" b="1" dirty="0">
                <a:solidFill>
                  <a:srgbClr val="C00000"/>
                </a:solidFill>
              </a:rPr>
              <a:t> </a:t>
            </a:r>
            <a:r>
              <a:rPr lang="en-US" b="1" dirty="0" err="1">
                <a:solidFill>
                  <a:srgbClr val="C00000"/>
                </a:solidFill>
              </a:rPr>
              <a:t>grupa</a:t>
            </a:r>
            <a:r>
              <a:rPr lang="en-US" b="1" dirty="0">
                <a:solidFill>
                  <a:srgbClr val="C00000"/>
                </a:solidFill>
              </a:rPr>
              <a:t> </a:t>
            </a:r>
            <a:r>
              <a:rPr lang="en-US" b="1" dirty="0" err="1">
                <a:solidFill>
                  <a:srgbClr val="C00000"/>
                </a:solidFill>
              </a:rPr>
              <a:t>dibin</a:t>
            </a:r>
            <a:r>
              <a:rPr lang="lv-LV" b="1" dirty="0">
                <a:solidFill>
                  <a:srgbClr val="C00000"/>
                </a:solidFill>
              </a:rPr>
              <a:t>āta 1960. gadā Liverpūlē</a:t>
            </a:r>
          </a:p>
          <a:p>
            <a:pPr marL="285750" indent="-285750">
              <a:buFont typeface="Arial" panose="020B0604020202020204" pitchFamily="34" charset="0"/>
              <a:buChar char="•"/>
            </a:pPr>
            <a:r>
              <a:rPr lang="lv-LV" b="1" dirty="0">
                <a:solidFill>
                  <a:srgbClr val="C00000"/>
                </a:solidFill>
              </a:rPr>
              <a:t>Dalībnieki: Džons Lenons, Pols Makartnijs, Džordžs Herisons un Ringo Stārs</a:t>
            </a:r>
          </a:p>
          <a:p>
            <a:pPr marL="285750" indent="-285750">
              <a:buFont typeface="Arial" panose="020B0604020202020204" pitchFamily="34" charset="0"/>
              <a:buChar char="•"/>
            </a:pPr>
            <a:r>
              <a:rPr lang="lv-LV" b="1" dirty="0">
                <a:solidFill>
                  <a:srgbClr val="C00000"/>
                </a:solidFill>
              </a:rPr>
              <a:t>Aktīvie gadi – 1960.-1970. g.</a:t>
            </a:r>
          </a:p>
          <a:p>
            <a:pPr marL="285750" indent="-285750">
              <a:buFont typeface="Arial" panose="020B0604020202020204" pitchFamily="34" charset="0"/>
              <a:buChar char="•"/>
            </a:pPr>
            <a:r>
              <a:rPr lang="lv-LV" b="1" dirty="0">
                <a:solidFill>
                  <a:srgbClr val="C00000"/>
                </a:solidFill>
              </a:rPr>
              <a:t>1990. gadā uz īsu laika sprīdi atkal apvienojās</a:t>
            </a:r>
          </a:p>
          <a:p>
            <a:pPr marL="285750" indent="-285750">
              <a:buFont typeface="Arial" panose="020B0604020202020204" pitchFamily="34" charset="0"/>
              <a:buChar char="•"/>
            </a:pPr>
            <a:r>
              <a:rPr lang="en-US" b="1" dirty="0">
                <a:solidFill>
                  <a:srgbClr val="C00000"/>
                </a:solidFill>
              </a:rPr>
              <a:t>“</a:t>
            </a:r>
            <a:r>
              <a:rPr lang="lv-LV" b="1" dirty="0">
                <a:solidFill>
                  <a:srgbClr val="C00000"/>
                </a:solidFill>
              </a:rPr>
              <a:t>The Beatles</a:t>
            </a:r>
            <a:r>
              <a:rPr lang="en-US" b="1" dirty="0">
                <a:solidFill>
                  <a:srgbClr val="C00000"/>
                </a:solidFill>
              </a:rPr>
              <a:t> ”</a:t>
            </a:r>
            <a:r>
              <a:rPr lang="lv-LV" b="1" dirty="0">
                <a:solidFill>
                  <a:srgbClr val="C00000"/>
                </a:solidFill>
              </a:rPr>
              <a:t> ir saņēmuši septiņus Grammy apbalvojumus</a:t>
            </a:r>
          </a:p>
          <a:p>
            <a:pPr marL="285750" indent="-285750">
              <a:buFont typeface="Arial" panose="020B0604020202020204" pitchFamily="34" charset="0"/>
              <a:buChar char="•"/>
            </a:pPr>
            <a:r>
              <a:rPr lang="lv-LV" b="1" dirty="0">
                <a:solidFill>
                  <a:srgbClr val="C00000"/>
                </a:solidFill>
              </a:rPr>
              <a:t>Karaliene Elizabete Otrā 1965. gadā pasniedza grupai medaļas, atzīstot viņus par Britu impērijas izcilākā ordeņa biedriem</a:t>
            </a:r>
          </a:p>
        </p:txBody>
      </p:sp>
    </p:spTree>
    <p:extLst>
      <p:ext uri="{BB962C8B-B14F-4D97-AF65-F5344CB8AC3E}">
        <p14:creationId xmlns:p14="http://schemas.microsoft.com/office/powerpoint/2010/main" val="30678310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B69EA-DB26-8F5D-C24F-CC69B2CB633F}"/>
              </a:ext>
            </a:extLst>
          </p:cNvPr>
          <p:cNvSpPr>
            <a:spLocks noGrp="1"/>
          </p:cNvSpPr>
          <p:nvPr>
            <p:ph type="title"/>
          </p:nvPr>
        </p:nvSpPr>
        <p:spPr>
          <a:xfrm>
            <a:off x="838200" y="5586257"/>
            <a:ext cx="6926703" cy="804161"/>
          </a:xfrm>
        </p:spPr>
        <p:txBody>
          <a:bodyPr vert="horz" lIns="91440" tIns="45720" rIns="91440" bIns="45720" rtlCol="0" anchor="ctr">
            <a:noAutofit/>
          </a:bodyPr>
          <a:lstStyle/>
          <a:p>
            <a:r>
              <a:rPr lang="en-US" sz="3600" dirty="0">
                <a:solidFill>
                  <a:schemeClr val="bg1"/>
                </a:solidFill>
                <a:latin typeface="Arial Black" panose="020B0A04020102020204" pitchFamily="34" charset="0"/>
              </a:rPr>
              <a:t>Queen</a:t>
            </a:r>
          </a:p>
        </p:txBody>
      </p:sp>
      <p:pic>
        <p:nvPicPr>
          <p:cNvPr id="8" name="Picture Placeholder 7">
            <a:extLst>
              <a:ext uri="{FF2B5EF4-FFF2-40B4-BE49-F238E27FC236}">
                <a16:creationId xmlns:a16="http://schemas.microsoft.com/office/drawing/2014/main" xmlns="" id="{15274A64-9BB0-97CC-B73C-F7E99E0DD2D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3872" b="13951"/>
          <a:stretch/>
        </p:blipFill>
        <p:spPr>
          <a:xfrm>
            <a:off x="20" y="10"/>
            <a:ext cx="12191980" cy="5279933"/>
          </a:xfrm>
          <a:prstGeom prst="rect">
            <a:avLst/>
          </a:prstGeom>
        </p:spPr>
      </p:pic>
      <p:sp>
        <p:nvSpPr>
          <p:cNvPr id="4" name="Text Placeholder 3">
            <a:extLst>
              <a:ext uri="{FF2B5EF4-FFF2-40B4-BE49-F238E27FC236}">
                <a16:creationId xmlns:a16="http://schemas.microsoft.com/office/drawing/2014/main" xmlns="" id="{54AE19A6-8EF3-EEFE-2DC3-DF085150CF4C}"/>
              </a:ext>
            </a:extLst>
          </p:cNvPr>
          <p:cNvSpPr>
            <a:spLocks noGrp="1"/>
          </p:cNvSpPr>
          <p:nvPr>
            <p:ph type="body" sz="half" idx="2"/>
          </p:nvPr>
        </p:nvSpPr>
        <p:spPr>
          <a:xfrm>
            <a:off x="839788" y="2057400"/>
            <a:ext cx="3932237" cy="3136118"/>
          </a:xfrm>
        </p:spPr>
        <p:txBody>
          <a:bodyPr>
            <a:normAutofit lnSpcReduction="10000"/>
          </a:bodyPr>
          <a:lstStyle/>
          <a:p>
            <a:pPr marL="285750" indent="-285750">
              <a:buFont typeface="Arial" panose="020B0604020202020204" pitchFamily="34" charset="0"/>
              <a:buChar char="•"/>
            </a:pPr>
            <a:r>
              <a:rPr lang="en-US" b="1" dirty="0">
                <a:solidFill>
                  <a:srgbClr val="C00000"/>
                </a:solidFill>
              </a:rPr>
              <a:t>“</a:t>
            </a:r>
            <a:r>
              <a:rPr lang="lv-LV" b="1" dirty="0">
                <a:solidFill>
                  <a:srgbClr val="C00000"/>
                </a:solidFill>
              </a:rPr>
              <a:t>Queen</a:t>
            </a:r>
            <a:r>
              <a:rPr lang="en-US" b="1" dirty="0">
                <a:solidFill>
                  <a:srgbClr val="C00000"/>
                </a:solidFill>
              </a:rPr>
              <a:t> “</a:t>
            </a:r>
            <a:r>
              <a:rPr lang="lv-LV" b="1" dirty="0">
                <a:solidFill>
                  <a:srgbClr val="C00000"/>
                </a:solidFill>
              </a:rPr>
              <a:t> bija roka grupa, kuru dibināja Fredijs Merkūrijs 1970. gadā Londonā</a:t>
            </a:r>
          </a:p>
          <a:p>
            <a:pPr marL="285750" indent="-285750">
              <a:buFont typeface="Arial" panose="020B0604020202020204" pitchFamily="34" charset="0"/>
              <a:buChar char="•"/>
            </a:pPr>
            <a:r>
              <a:rPr lang="lv-LV" b="1" dirty="0">
                <a:solidFill>
                  <a:srgbClr val="C00000"/>
                </a:solidFill>
              </a:rPr>
              <a:t>Dalībnieki: Fredijs Merkūrijs, Braiens Mejs, Rodžers Teilors un Džons Dīkons</a:t>
            </a:r>
          </a:p>
          <a:p>
            <a:pPr marL="285750" indent="-285750">
              <a:buFont typeface="Arial" panose="020B0604020202020204" pitchFamily="34" charset="0"/>
              <a:buChar char="•"/>
            </a:pPr>
            <a:r>
              <a:rPr lang="lv-LV" b="1" dirty="0">
                <a:solidFill>
                  <a:srgbClr val="C00000"/>
                </a:solidFill>
              </a:rPr>
              <a:t>Aktīvie gadi – 1970.-1991. g.</a:t>
            </a:r>
          </a:p>
          <a:p>
            <a:pPr marL="285750" indent="-285750">
              <a:buFont typeface="Arial" panose="020B0604020202020204" pitchFamily="34" charset="0"/>
              <a:buChar char="•"/>
            </a:pPr>
            <a:r>
              <a:rPr lang="lv-LV" b="1" dirty="0">
                <a:solidFill>
                  <a:srgbClr val="C00000"/>
                </a:solidFill>
              </a:rPr>
              <a:t>1991. gadā no AIDS nomira grupas solists Fredijs Merkūrijs</a:t>
            </a:r>
          </a:p>
          <a:p>
            <a:pPr marL="285750" indent="-285750">
              <a:buFont typeface="Arial" panose="020B0604020202020204" pitchFamily="34" charset="0"/>
              <a:buChar char="•"/>
            </a:pPr>
            <a:r>
              <a:rPr lang="en-US" b="1" dirty="0">
                <a:solidFill>
                  <a:srgbClr val="C00000"/>
                </a:solidFill>
              </a:rPr>
              <a:t>“</a:t>
            </a:r>
            <a:r>
              <a:rPr lang="lv-LV" b="1" dirty="0">
                <a:solidFill>
                  <a:srgbClr val="C00000"/>
                </a:solidFill>
              </a:rPr>
              <a:t>Queen</a:t>
            </a:r>
            <a:r>
              <a:rPr lang="en-US" b="1" dirty="0">
                <a:solidFill>
                  <a:srgbClr val="C00000"/>
                </a:solidFill>
              </a:rPr>
              <a:t>“</a:t>
            </a:r>
            <a:r>
              <a:rPr lang="lv-LV" b="1" dirty="0">
                <a:solidFill>
                  <a:srgbClr val="C00000"/>
                </a:solidFill>
              </a:rPr>
              <a:t> ir saņēmusi deviņus BRIT apbalvojumus</a:t>
            </a:r>
          </a:p>
          <a:p>
            <a:pPr marL="285750" indent="-285750">
              <a:buFont typeface="Arial" panose="020B0604020202020204" pitchFamily="34" charset="0"/>
              <a:buChar char="•"/>
            </a:pPr>
            <a:r>
              <a:rPr lang="lv-LV" b="1" dirty="0">
                <a:solidFill>
                  <a:srgbClr val="C00000"/>
                </a:solidFill>
              </a:rPr>
              <a:t>Grupa ir pārdevusi 300 miljonus ierakstu visā pasaulē kopš dibināšanas</a:t>
            </a:r>
          </a:p>
          <a:p>
            <a:pPr marL="285750" indent="-285750">
              <a:buFont typeface="Arial" panose="020B0604020202020204" pitchFamily="34" charset="0"/>
              <a:buChar char="•"/>
            </a:pPr>
            <a:endParaRPr lang="lv-LV" dirty="0">
              <a:solidFill>
                <a:srgbClr val="C00000"/>
              </a:solidFill>
            </a:endParaRPr>
          </a:p>
          <a:p>
            <a:pPr marL="285750" indent="-285750">
              <a:buFont typeface="Arial" panose="020B0604020202020204" pitchFamily="34" charset="0"/>
              <a:buChar char="•"/>
            </a:pPr>
            <a:endParaRPr lang="lv-LV" dirty="0">
              <a:solidFill>
                <a:schemeClr val="bg1"/>
              </a:solidFill>
            </a:endParaRPr>
          </a:p>
          <a:p>
            <a:endParaRPr lang="x-none" dirty="0">
              <a:solidFill>
                <a:schemeClr val="bg1"/>
              </a:solidFill>
            </a:endParaRPr>
          </a:p>
        </p:txBody>
      </p:sp>
    </p:spTree>
    <p:extLst>
      <p:ext uri="{BB962C8B-B14F-4D97-AF65-F5344CB8AC3E}">
        <p14:creationId xmlns:p14="http://schemas.microsoft.com/office/powerpoint/2010/main" val="303984096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5FB109-ACF1-5961-3D54-B7AB6A3EDD37}"/>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600" dirty="0">
                <a:solidFill>
                  <a:schemeClr val="bg1"/>
                </a:solidFill>
                <a:latin typeface="Arial Black" panose="020B0A04020102020204" pitchFamily="34" charset="0"/>
              </a:rPr>
              <a:t>The Rolling Stones</a:t>
            </a:r>
            <a:endParaRPr lang="en-US" sz="3600" dirty="0">
              <a:solidFill>
                <a:schemeClr val="bg1"/>
              </a:solidFill>
              <a:latin typeface="Arial Black" panose="020B0A04020102020204" pitchFamily="34" charset="0"/>
              <a:cs typeface="Calibri Light"/>
            </a:endParaRPr>
          </a:p>
        </p:txBody>
      </p:sp>
      <p:pic>
        <p:nvPicPr>
          <p:cNvPr id="11" name="Picture Placeholder 10">
            <a:extLst>
              <a:ext uri="{FF2B5EF4-FFF2-40B4-BE49-F238E27FC236}">
                <a16:creationId xmlns:a16="http://schemas.microsoft.com/office/drawing/2014/main" xmlns="" id="{B4FD3472-A699-07AB-753E-F15C3E3A4EC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35604"/>
          <a:stretch/>
        </p:blipFill>
        <p:spPr>
          <a:xfrm>
            <a:off x="20" y="10"/>
            <a:ext cx="12191980" cy="5279933"/>
          </a:xfrm>
          <a:prstGeom prst="rect">
            <a:avLst/>
          </a:prstGeom>
        </p:spPr>
      </p:pic>
      <p:sp>
        <p:nvSpPr>
          <p:cNvPr id="4" name="Text Placeholder 3">
            <a:extLst>
              <a:ext uri="{FF2B5EF4-FFF2-40B4-BE49-F238E27FC236}">
                <a16:creationId xmlns:a16="http://schemas.microsoft.com/office/drawing/2014/main" xmlns="" id="{B271A565-7576-52F9-55D0-118244C07CC0}"/>
              </a:ext>
            </a:extLst>
          </p:cNvPr>
          <p:cNvSpPr>
            <a:spLocks noGrp="1"/>
          </p:cNvSpPr>
          <p:nvPr>
            <p:ph type="body" sz="half" idx="2"/>
          </p:nvPr>
        </p:nvSpPr>
        <p:spPr>
          <a:xfrm>
            <a:off x="839788" y="2057400"/>
            <a:ext cx="3932237" cy="3136118"/>
          </a:xfrm>
        </p:spPr>
        <p:txBody>
          <a:bodyPr vert="horz" lIns="91440" tIns="45720" rIns="91440" bIns="45720" rtlCol="0" anchor="t">
            <a:normAutofit fontScale="92500" lnSpcReduction="20000"/>
          </a:bodyPr>
          <a:lstStyle/>
          <a:p>
            <a:pPr marL="285750" indent="-285750">
              <a:buFont typeface="Arial" panose="020B0604020202020204" pitchFamily="34" charset="0"/>
              <a:buChar char="•"/>
            </a:pPr>
            <a:r>
              <a:rPr lang="en-US" b="1" dirty="0">
                <a:solidFill>
                  <a:srgbClr val="C00000"/>
                </a:solidFill>
              </a:rPr>
              <a:t>“</a:t>
            </a:r>
            <a:r>
              <a:rPr lang="lv-LV" b="1" dirty="0">
                <a:solidFill>
                  <a:srgbClr val="C00000"/>
                </a:solidFill>
              </a:rPr>
              <a:t>The rolling stones</a:t>
            </a:r>
            <a:r>
              <a:rPr lang="en-US" b="1" dirty="0">
                <a:solidFill>
                  <a:srgbClr val="C00000"/>
                </a:solidFill>
              </a:rPr>
              <a:t>“</a:t>
            </a:r>
            <a:r>
              <a:rPr lang="lv-LV" b="1" dirty="0">
                <a:solidFill>
                  <a:srgbClr val="C00000"/>
                </a:solidFill>
              </a:rPr>
              <a:t> ir roka grupa dibināta 1962. gadā Londonā</a:t>
            </a:r>
            <a:endParaRPr lang="lv-LV" b="1" dirty="0">
              <a:solidFill>
                <a:srgbClr val="C00000"/>
              </a:solidFill>
              <a:cs typeface="Calibri"/>
            </a:endParaRPr>
          </a:p>
          <a:p>
            <a:pPr marL="285750" indent="-285750">
              <a:buFont typeface="Arial" panose="020B0604020202020204" pitchFamily="34" charset="0"/>
              <a:buChar char="•"/>
            </a:pPr>
            <a:r>
              <a:rPr lang="lv-LV" b="1" dirty="0">
                <a:solidFill>
                  <a:srgbClr val="C00000"/>
                </a:solidFill>
              </a:rPr>
              <a:t>Dalībnieki: orģinālsastāvā grupā bija Miks Džegers, Kīts Ričards, Braiens Džonss, Ronijs Vuds un Čārlijs  Vatss(bundzinieks Čarlis Vatss nomira 2021. gadā, un 1969. gadā nomira Braiens Džonss)</a:t>
            </a:r>
          </a:p>
          <a:p>
            <a:pPr marL="285750" indent="-285750">
              <a:buFont typeface="Arial" panose="020B0604020202020204" pitchFamily="34" charset="0"/>
              <a:buChar char="•"/>
            </a:pPr>
            <a:r>
              <a:rPr lang="lv-LV" b="1" dirty="0">
                <a:solidFill>
                  <a:srgbClr val="C00000"/>
                </a:solidFill>
              </a:rPr>
              <a:t>Grupa nav beigusi būt aktīva arī tagad – 2022. gadā bija viņu sešdesmit gadu jubilejas tūre, un nesen ir paziņota viņu plānotā tūre 2024. gadā, kura sāksies 28 Jūlijā.</a:t>
            </a:r>
          </a:p>
          <a:p>
            <a:pPr marL="285750" indent="-285750">
              <a:buFont typeface="Arial" panose="020B0604020202020204" pitchFamily="34" charset="0"/>
              <a:buChar char="•"/>
            </a:pPr>
            <a:r>
              <a:rPr lang="en-US" b="1" dirty="0">
                <a:solidFill>
                  <a:srgbClr val="C00000"/>
                </a:solidFill>
              </a:rPr>
              <a:t>“</a:t>
            </a:r>
            <a:r>
              <a:rPr lang="lv-LV" b="1" dirty="0">
                <a:solidFill>
                  <a:srgbClr val="C00000"/>
                </a:solidFill>
              </a:rPr>
              <a:t>The rolling stones</a:t>
            </a:r>
            <a:r>
              <a:rPr lang="en-US" b="1" dirty="0">
                <a:solidFill>
                  <a:srgbClr val="C00000"/>
                </a:solidFill>
              </a:rPr>
              <a:t>“</a:t>
            </a:r>
            <a:r>
              <a:rPr lang="lv-LV" b="1" dirty="0">
                <a:solidFill>
                  <a:srgbClr val="C00000"/>
                </a:solidFill>
              </a:rPr>
              <a:t> ir saņēmuši trīs Grammy apbalvojumus</a:t>
            </a:r>
          </a:p>
          <a:p>
            <a:pPr marL="285750" indent="-285750">
              <a:buFont typeface="Arial" panose="020B0604020202020204" pitchFamily="34" charset="0"/>
              <a:buChar char="•"/>
            </a:pPr>
            <a:r>
              <a:rPr lang="lv-LV" b="1" dirty="0">
                <a:solidFill>
                  <a:srgbClr val="C00000"/>
                </a:solidFill>
              </a:rPr>
              <a:t>Grupa ir pārdevusi 200 miljonus ierakstu.</a:t>
            </a:r>
            <a:endParaRPr lang="lv-LV" b="1" dirty="0">
              <a:solidFill>
                <a:srgbClr val="C00000"/>
              </a:solidFill>
              <a:cs typeface="Calibri"/>
            </a:endParaRPr>
          </a:p>
          <a:p>
            <a:endParaRPr lang="x-none" dirty="0">
              <a:solidFill>
                <a:srgbClr val="000000"/>
              </a:solidFill>
              <a:cs typeface="Calibri" panose="020F0502020204030204"/>
            </a:endParaRPr>
          </a:p>
        </p:txBody>
      </p:sp>
    </p:spTree>
    <p:extLst>
      <p:ext uri="{BB962C8B-B14F-4D97-AF65-F5344CB8AC3E}">
        <p14:creationId xmlns:p14="http://schemas.microsoft.com/office/powerpoint/2010/main" val="968801861"/>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9FA233-057A-5AC5-DF83-E84FD06DE905}"/>
              </a:ext>
            </a:extLst>
          </p:cNvPr>
          <p:cNvSpPr>
            <a:spLocks noGrp="1"/>
          </p:cNvSpPr>
          <p:nvPr>
            <p:ph type="title"/>
          </p:nvPr>
        </p:nvSpPr>
        <p:spPr>
          <a:xfrm>
            <a:off x="838200" y="314829"/>
            <a:ext cx="10515600" cy="998639"/>
          </a:xfrm>
        </p:spPr>
        <p:txBody>
          <a:bodyPr>
            <a:normAutofit/>
          </a:bodyPr>
          <a:lstStyle/>
          <a:p>
            <a:pPr algn="ctr"/>
            <a:r>
              <a:rPr lang="lv-LV" smtClean="0">
                <a:solidFill>
                  <a:schemeClr val="bg1"/>
                </a:solidFill>
                <a:latin typeface="Arial Black" panose="020B0A04020102020204" pitchFamily="34" charset="0"/>
              </a:rPr>
              <a:t>Muzikālie fragmenti</a:t>
            </a:r>
            <a:endParaRPr lang="en-US" dirty="0">
              <a:solidFill>
                <a:schemeClr val="bg1"/>
              </a:solidFill>
              <a:latin typeface="Arial Black" panose="020B0A04020102020204" pitchFamily="34" charset="0"/>
              <a:cs typeface="Calibri Light"/>
            </a:endParaRPr>
          </a:p>
        </p:txBody>
      </p:sp>
      <p:sp>
        <p:nvSpPr>
          <p:cNvPr id="3" name="Picture Placeholder 2">
            <a:extLst>
              <a:ext uri="{FF2B5EF4-FFF2-40B4-BE49-F238E27FC236}">
                <a16:creationId xmlns:a16="http://schemas.microsoft.com/office/drawing/2014/main" xmlns="" id="{1B6C2896-B022-4AE9-EF6B-21AADCEF34FE}"/>
              </a:ext>
            </a:extLst>
          </p:cNvPr>
          <p:cNvSpPr>
            <a:spLocks noGrp="1"/>
          </p:cNvSpPr>
          <p:nvPr>
            <p:ph idx="1"/>
          </p:nvPr>
        </p:nvSpPr>
        <p:spPr>
          <a:xfrm>
            <a:off x="333376" y="1869979"/>
            <a:ext cx="10515600" cy="4351338"/>
          </a:xfrm>
        </p:spPr>
        <p:txBody>
          <a:bodyPr vert="horz" lIns="91440" tIns="45720" rIns="91440" bIns="45720" rtlCol="0" anchor="t">
            <a:normAutofit/>
          </a:bodyPr>
          <a:lstStyle/>
          <a:p>
            <a:r>
              <a:rPr lang="lv-LV" dirty="0">
                <a:solidFill>
                  <a:schemeClr val="bg1"/>
                </a:solidFill>
              </a:rPr>
              <a:t>AC/DC “Thunderstruck</a:t>
            </a:r>
            <a:r>
              <a:rPr lang="lv-LV" dirty="0" smtClean="0">
                <a:solidFill>
                  <a:schemeClr val="bg1"/>
                </a:solidFill>
              </a:rPr>
              <a:t>” – </a:t>
            </a:r>
          </a:p>
          <a:p>
            <a:endParaRPr lang="lv-LV" dirty="0">
              <a:solidFill>
                <a:schemeClr val="bg1"/>
              </a:solidFill>
            </a:endParaRPr>
          </a:p>
          <a:p>
            <a:endParaRPr lang="lv-LV" dirty="0" smtClean="0">
              <a:solidFill>
                <a:schemeClr val="bg1"/>
              </a:solidFill>
            </a:endParaRPr>
          </a:p>
          <a:p>
            <a:endParaRPr lang="lv-LV" dirty="0">
              <a:solidFill>
                <a:schemeClr val="bg1"/>
              </a:solidFill>
            </a:endParaRPr>
          </a:p>
          <a:p>
            <a:endParaRPr lang="lv-LV" dirty="0" smtClean="0">
              <a:solidFill>
                <a:schemeClr val="bg1"/>
              </a:solidFill>
            </a:endParaRPr>
          </a:p>
          <a:p>
            <a:endParaRPr lang="lv-LV" dirty="0" smtClean="0">
              <a:solidFill>
                <a:schemeClr val="bg1"/>
              </a:solidFill>
            </a:endParaRPr>
          </a:p>
          <a:p>
            <a:r>
              <a:rPr lang="en-US" dirty="0">
                <a:solidFill>
                  <a:schemeClr val="bg1"/>
                </a:solidFill>
                <a:cs typeface="Calibri"/>
              </a:rPr>
              <a:t>Elvis Presley “Blue Suede Shoes” </a:t>
            </a:r>
            <a:r>
              <a:rPr lang="en-US" dirty="0" smtClean="0">
                <a:solidFill>
                  <a:schemeClr val="bg1"/>
                </a:solidFill>
                <a:cs typeface="Calibri"/>
              </a:rPr>
              <a:t>-</a:t>
            </a:r>
            <a:endParaRPr lang="en-US" dirty="0">
              <a:solidFill>
                <a:schemeClr val="bg1"/>
              </a:solidFill>
              <a:cs typeface="Calibri"/>
            </a:endParaRPr>
          </a:p>
          <a:p>
            <a:r>
              <a:rPr lang="en-US" dirty="0">
                <a:solidFill>
                  <a:schemeClr val="bg1"/>
                </a:solidFill>
                <a:cs typeface="Calibri"/>
              </a:rPr>
              <a:t>The Mamas &amp; The Papas “California </a:t>
            </a:r>
            <a:r>
              <a:rPr lang="en-US" dirty="0" err="1">
                <a:solidFill>
                  <a:schemeClr val="bg1"/>
                </a:solidFill>
                <a:cs typeface="Calibri"/>
              </a:rPr>
              <a:t>Dreamin</a:t>
            </a:r>
            <a:r>
              <a:rPr lang="en-US" dirty="0">
                <a:solidFill>
                  <a:schemeClr val="bg1"/>
                </a:solidFill>
                <a:cs typeface="Calibri"/>
              </a:rPr>
              <a:t>’” </a:t>
            </a:r>
            <a:r>
              <a:rPr lang="en-US" dirty="0" smtClean="0">
                <a:solidFill>
                  <a:schemeClr val="bg1"/>
                </a:solidFill>
                <a:cs typeface="Calibri"/>
              </a:rPr>
              <a:t>-</a:t>
            </a:r>
            <a:endParaRPr lang="en-US" dirty="0">
              <a:solidFill>
                <a:schemeClr val="bg1"/>
              </a:solidFill>
              <a:cs typeface="Calibri"/>
            </a:endParaRPr>
          </a:p>
        </p:txBody>
      </p:sp>
      <p:pic>
        <p:nvPicPr>
          <p:cNvPr id="4" name="Metallica - Master Of Puppets (L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086350" y="1313468"/>
            <a:ext cx="5410200" cy="3043238"/>
          </a:xfrm>
          <a:prstGeom prst="rect">
            <a:avLst/>
          </a:prstGeom>
        </p:spPr>
      </p:pic>
      <p:pic>
        <p:nvPicPr>
          <p:cNvPr id="7" name="y2mate.com - Elvis Presley Blue Suede Shoes Official Audio">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972175" y="4608417"/>
            <a:ext cx="609600" cy="609600"/>
          </a:xfrm>
          <a:prstGeom prst="rect">
            <a:avLst/>
          </a:prstGeom>
        </p:spPr>
      </p:pic>
      <p:pic>
        <p:nvPicPr>
          <p:cNvPr id="8" name="y2mate.com - The Mamas The Papas California Dreamin">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172450" y="5355345"/>
            <a:ext cx="609600" cy="609600"/>
          </a:xfrm>
          <a:prstGeom prst="rect">
            <a:avLst/>
          </a:prstGeom>
        </p:spPr>
      </p:pic>
    </p:spTree>
    <p:extLst>
      <p:ext uri="{BB962C8B-B14F-4D97-AF65-F5344CB8AC3E}">
        <p14:creationId xmlns:p14="http://schemas.microsoft.com/office/powerpoint/2010/main" val="738524398"/>
      </p:ext>
    </p:extLst>
  </p:cSld>
  <p:clrMapOvr>
    <a:masterClrMapping/>
  </p:clrMapOvr>
  <p:transition spd="slow">
    <p:cover/>
  </p:transition>
  <p:timing>
    <p:tnLst>
      <p:par>
        <p:cTn id="1" dur="indefinite" restart="never" nodeType="tmRoot">
          <p:childTnLst>
            <p:video>
              <p:cMediaNode vol="80000">
                <p:cTn id="2" fill="hold" display="0">
                  <p:stCondLst>
                    <p:cond delay="indefinite"/>
                  </p:stCondLst>
                </p:cTn>
                <p:tgtEl>
                  <p:spTgt spid="4"/>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2670" fill="hold"/>
                                        <p:tgtEl>
                                          <p:spTgt spid="7"/>
                                        </p:tgtEl>
                                      </p:cBhvr>
                                    </p:cmd>
                                  </p:childTnLst>
                                </p:cTn>
                              </p:par>
                            </p:childTnLst>
                          </p:cTn>
                        </p:par>
                      </p:childTnLst>
                    </p:cTn>
                  </p:par>
                </p:childTnLst>
              </p:cTn>
              <p:nextCondLst>
                <p:cond evt="onClick" delay="0">
                  <p:tgtEl>
                    <p:spTgt spid="7"/>
                  </p:tgtEl>
                </p:cond>
              </p:nextCondLst>
            </p:seq>
            <p:audio>
              <p:cMediaNode vol="80000">
                <p:cTn id="8" fill="hold" display="0">
                  <p:stCondLst>
                    <p:cond delay="indefinite"/>
                  </p:stCondLst>
                  <p:endCondLst>
                    <p:cond evt="onStopAudio" delay="0">
                      <p:tgtEl>
                        <p:sldTgt/>
                      </p:tgtEl>
                    </p:cond>
                  </p:endCondLst>
                </p:cTn>
                <p:tgtEl>
                  <p:spTgt spid="7"/>
                </p:tgtEl>
              </p:cMediaNode>
            </p:audio>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57544" fill="hold"/>
                                        <p:tgtEl>
                                          <p:spTgt spid="8"/>
                                        </p:tgtEl>
                                      </p:cBhvr>
                                    </p:cmd>
                                  </p:childTnLst>
                                </p:cTn>
                              </p:par>
                            </p:childTnLst>
                          </p:cTn>
                        </p:par>
                      </p:childTnLst>
                    </p:cTn>
                  </p:par>
                </p:childTnLst>
              </p:cTn>
              <p:nextCondLst>
                <p:cond evt="onClick" delay="0">
                  <p:tgtEl>
                    <p:spTgt spid="8"/>
                  </p:tgtEl>
                </p:cond>
              </p:nextCondLst>
            </p:seq>
            <p:audio>
              <p:cMediaNode vol="80000">
                <p:cTn id="14"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019507-72A9-95D5-20C6-51EC46BCEF99}"/>
              </a:ext>
            </a:extLst>
          </p:cNvPr>
          <p:cNvSpPr>
            <a:spLocks noGrp="1"/>
          </p:cNvSpPr>
          <p:nvPr>
            <p:ph type="title"/>
          </p:nvPr>
        </p:nvSpPr>
        <p:spPr/>
        <p:txBody>
          <a:bodyPr/>
          <a:lstStyle/>
          <a:p>
            <a:pPr algn="ctr"/>
            <a:r>
              <a:rPr lang="en-US" dirty="0">
                <a:solidFill>
                  <a:schemeClr val="bg1"/>
                </a:solidFill>
                <a:latin typeface="Arial Black"/>
              </a:rPr>
              <a:t>Hard rock</a:t>
            </a:r>
          </a:p>
        </p:txBody>
      </p:sp>
      <p:sp>
        <p:nvSpPr>
          <p:cNvPr id="3" name="Content Placeholder 2">
            <a:extLst>
              <a:ext uri="{FF2B5EF4-FFF2-40B4-BE49-F238E27FC236}">
                <a16:creationId xmlns:a16="http://schemas.microsoft.com/office/drawing/2014/main" xmlns="" id="{C55E76EB-D120-3159-EBDB-77F954452464}"/>
              </a:ext>
            </a:extLst>
          </p:cNvPr>
          <p:cNvSpPr>
            <a:spLocks noGrp="1"/>
          </p:cNvSpPr>
          <p:nvPr>
            <p:ph sz="half" idx="1"/>
          </p:nvPr>
        </p:nvSpPr>
        <p:spPr>
          <a:xfrm>
            <a:off x="838200" y="1587715"/>
            <a:ext cx="5181600" cy="4351338"/>
          </a:xfrm>
        </p:spPr>
        <p:txBody>
          <a:bodyPr vert="horz" lIns="91440" tIns="45720" rIns="91440" bIns="45720" rtlCol="0" anchor="t">
            <a:noAutofit/>
          </a:bodyPr>
          <a:lstStyle/>
          <a:p>
            <a:r>
              <a:rPr lang="en-US" sz="2000" noProof="1">
                <a:solidFill>
                  <a:schemeClr val="bg1"/>
                </a:solidFill>
                <a:latin typeface="Arial"/>
                <a:cs typeface="Arial"/>
              </a:rPr>
              <a:t>Hard rock raksturo smagie ģitāru rifi, dzīvīgās vokālas, spēcīgi ritmi un dinamiska dziesmu struktūra. Tas ir pazīstams ar savu enerģiju, asiņainumu un pretestību tradicionālajai mūzikai.</a:t>
            </a:r>
          </a:p>
          <a:p>
            <a:r>
              <a:rPr lang="en-US" sz="2000" i="0" noProof="1">
                <a:solidFill>
                  <a:schemeClr val="bg1"/>
                </a:solidFill>
                <a:effectLst/>
                <a:latin typeface="Arial"/>
                <a:cs typeface="Arial"/>
              </a:rPr>
              <a:t>Hard rock sākās 1960. gadu beigās un 1970. gadu sākumā, izcelsmē Amerikā un Lielbritānijā. Tās saknes saistās ar blūza, roka un rokenrola mantojumu, bet tā attīstījās ar smagākiem ritmiem, elektriskām ģitārām un emocionālām dziesmu tekstām.</a:t>
            </a:r>
            <a:endParaRPr lang="en-US" noProof="1">
              <a:solidFill>
                <a:schemeClr val="bg1"/>
              </a:solidFill>
              <a:cs typeface="Calibri"/>
            </a:endParaRPr>
          </a:p>
          <a:p>
            <a:pPr marL="0" indent="0">
              <a:buNone/>
            </a:pPr>
            <a:endParaRPr lang="en-US" sz="2000" b="0" i="0" noProof="1">
              <a:solidFill>
                <a:srgbClr val="263238"/>
              </a:solidFill>
              <a:effectLst/>
              <a:latin typeface="Arial" panose="020B0604020202020204" pitchFamily="34" charset="0"/>
              <a:cs typeface="Arial"/>
            </a:endParaRPr>
          </a:p>
        </p:txBody>
      </p:sp>
      <p:pic>
        <p:nvPicPr>
          <p:cNvPr id="7" name="Content Placeholder 6">
            <a:extLst>
              <a:ext uri="{FF2B5EF4-FFF2-40B4-BE49-F238E27FC236}">
                <a16:creationId xmlns:a16="http://schemas.microsoft.com/office/drawing/2014/main" xmlns="" id="{5F627770-6703-0869-F501-C373BD669DE8}"/>
              </a:ext>
            </a:extLst>
          </p:cNvPr>
          <p:cNvPicPr>
            <a:picLocks noGrp="1" noChangeAspect="1"/>
          </p:cNvPicPr>
          <p:nvPr>
            <p:ph sz="half" idx="2"/>
          </p:nvPr>
        </p:nvPicPr>
        <p:blipFill>
          <a:blip r:embed="rId3"/>
          <a:stretch>
            <a:fillRect/>
          </a:stretch>
        </p:blipFill>
        <p:spPr>
          <a:xfrm>
            <a:off x="6575612" y="1825625"/>
            <a:ext cx="5181600" cy="342849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482920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9A467-ABEB-C939-2469-ECCA330FA92C}"/>
              </a:ext>
            </a:extLst>
          </p:cNvPr>
          <p:cNvSpPr>
            <a:spLocks noGrp="1"/>
          </p:cNvSpPr>
          <p:nvPr>
            <p:ph type="title"/>
          </p:nvPr>
        </p:nvSpPr>
        <p:spPr/>
        <p:txBody>
          <a:bodyPr>
            <a:normAutofit/>
          </a:bodyPr>
          <a:lstStyle/>
          <a:p>
            <a:pPr algn="ctr"/>
            <a:r>
              <a:rPr lang="en-US" dirty="0" smtClean="0">
                <a:solidFill>
                  <a:schemeClr val="bg1"/>
                </a:solidFill>
                <a:latin typeface="Arial Black" panose="020B0A04020102020204" pitchFamily="34" charset="0"/>
                <a:cs typeface="Calibri Light"/>
              </a:rPr>
              <a:t>AC/DC</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xmlns="" id="{79CB1CF5-2FC6-921D-7B2E-9070686F600E}"/>
              </a:ext>
            </a:extLst>
          </p:cNvPr>
          <p:cNvSpPr>
            <a:spLocks noGrp="1"/>
          </p:cNvSpPr>
          <p:nvPr>
            <p:ph sz="half" idx="1"/>
          </p:nvPr>
        </p:nvSpPr>
        <p:spPr>
          <a:xfrm>
            <a:off x="910281" y="1506409"/>
            <a:ext cx="5181600" cy="4794121"/>
          </a:xfrm>
        </p:spPr>
        <p:txBody>
          <a:bodyPr vert="horz" lIns="91440" tIns="45720" rIns="91440" bIns="45720" rtlCol="0" anchor="t">
            <a:noAutofit/>
          </a:bodyPr>
          <a:lstStyle/>
          <a:p>
            <a:r>
              <a:rPr lang="en-US" sz="2000" b="1" dirty="0">
                <a:solidFill>
                  <a:schemeClr val="bg1"/>
                </a:solidFill>
                <a:latin typeface="Arial"/>
                <a:cs typeface="Arial"/>
              </a:rPr>
              <a:t>AC/DC</a:t>
            </a:r>
            <a:r>
              <a:rPr lang="en-US" sz="2000" dirty="0">
                <a:solidFill>
                  <a:schemeClr val="bg1"/>
                </a:solidFill>
                <a:latin typeface="Arial"/>
                <a:cs typeface="Arial"/>
              </a:rPr>
              <a:t> </a:t>
            </a:r>
            <a:r>
              <a:rPr lang="lv-LV" sz="2000" noProof="1">
                <a:solidFill>
                  <a:schemeClr val="bg1"/>
                </a:solidFill>
                <a:latin typeface="Arial"/>
                <a:cs typeface="Arial"/>
              </a:rPr>
              <a:t>ir Austrālijas rokgrupa, kas dibināta 1973. gadā. To dibināja brāļi Malkolms Jangs ar ritma ģitāru un Anguss Jangs ar svina ģitāru. Viņu pašreizējais sastāvs ir Anguss, basģitārists Klifs Viljamss , bundzinieks Fils </a:t>
            </a:r>
            <a:r>
              <a:rPr lang="lv-LV" sz="2000" noProof="1" smtClean="0">
                <a:solidFill>
                  <a:schemeClr val="bg1"/>
                </a:solidFill>
                <a:latin typeface="Arial"/>
                <a:cs typeface="Arial"/>
              </a:rPr>
              <a:t>Ruds, </a:t>
            </a:r>
            <a:r>
              <a:rPr lang="lv-LV" sz="2000" noProof="1">
                <a:solidFill>
                  <a:schemeClr val="bg1"/>
                </a:solidFill>
                <a:latin typeface="Arial"/>
                <a:cs typeface="Arial"/>
              </a:rPr>
              <a:t>vadošais vokālists Braiens Džonsons un ritma ģitārists Stīvijs Jangs – Angusa un Malkolma brāļadēls. Viņu mūzika ir dažādi aprakstīta kā </a:t>
            </a:r>
            <a:r>
              <a:rPr lang="lv-LV" sz="2000" noProof="1" smtClean="0">
                <a:solidFill>
                  <a:schemeClr val="bg1"/>
                </a:solidFill>
                <a:latin typeface="Arial"/>
                <a:cs typeface="Arial"/>
              </a:rPr>
              <a:t>hārdroks,</a:t>
            </a:r>
            <a:r>
              <a:rPr lang="lv-LV" sz="2000" noProof="1">
                <a:solidFill>
                  <a:schemeClr val="bg1"/>
                </a:solidFill>
                <a:latin typeface="Arial"/>
                <a:cs typeface="Arial"/>
              </a:rPr>
              <a:t> blūza roks un smagais </a:t>
            </a:r>
            <a:r>
              <a:rPr lang="lv-LV" sz="2000" noProof="1" smtClean="0">
                <a:solidFill>
                  <a:schemeClr val="bg1"/>
                </a:solidFill>
                <a:latin typeface="Arial"/>
                <a:cs typeface="Arial"/>
              </a:rPr>
              <a:t>metāls, </a:t>
            </a:r>
            <a:r>
              <a:rPr lang="lv-LV" sz="2000" noProof="1">
                <a:solidFill>
                  <a:schemeClr val="bg1"/>
                </a:solidFill>
                <a:latin typeface="Arial"/>
                <a:cs typeface="Arial"/>
              </a:rPr>
              <a:t>taču grupa to sauc vienkārši par </a:t>
            </a:r>
            <a:r>
              <a:rPr lang="lv-LV" sz="2000" noProof="1" smtClean="0">
                <a:solidFill>
                  <a:schemeClr val="bg1"/>
                </a:solidFill>
                <a:latin typeface="Arial"/>
                <a:cs typeface="Arial"/>
              </a:rPr>
              <a:t>"rokenrolu".</a:t>
            </a:r>
            <a:endParaRPr lang="lv-LV" sz="2000" noProof="1">
              <a:solidFill>
                <a:schemeClr val="bg1"/>
              </a:solidFill>
              <a:latin typeface="Arial"/>
              <a:cs typeface="Arial"/>
            </a:endParaRPr>
          </a:p>
        </p:txBody>
      </p:sp>
      <p:pic>
        <p:nvPicPr>
          <p:cNvPr id="5" name="Content Placeholder 4" descr="HD wallpaper: four Ace of Spade cards, aces, playing cards, heart shape ...">
            <a:extLst>
              <a:ext uri="{FF2B5EF4-FFF2-40B4-BE49-F238E27FC236}">
                <a16:creationId xmlns:a16="http://schemas.microsoft.com/office/drawing/2014/main" xmlns="" id="{8EDD29FB-6C97-8F68-B6C5-FBAF1E46E4A0}"/>
              </a:ext>
            </a:extLst>
          </p:cNvPr>
          <p:cNvPicPr>
            <a:picLocks noGrp="1" noChangeAspect="1"/>
          </p:cNvPicPr>
          <p:nvPr>
            <p:ph sz="half" idx="2"/>
          </p:nvPr>
        </p:nvPicPr>
        <p:blipFill>
          <a:blip r:embed="rId3"/>
          <a:stretch>
            <a:fillRect/>
          </a:stretch>
        </p:blipFill>
        <p:spPr>
          <a:xfrm>
            <a:off x="6595533" y="2162675"/>
            <a:ext cx="5181600" cy="291523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3574319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6" name="Title 3"/>
          <p:cNvSpPr txBox="1">
            <a:spLocks/>
          </p:cNvSpPr>
          <p:nvPr/>
        </p:nvSpPr>
        <p:spPr>
          <a:xfrm>
            <a:off x="-4040444" y="760374"/>
            <a:ext cx="10515600" cy="285273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lv-LV" sz="3600" b="1" dirty="0" err="1">
                <a:solidFill>
                  <a:schemeClr val="bg1"/>
                </a:solidFill>
                <a:latin typeface="Arial Black" panose="020B0A04020102020204" pitchFamily="34" charset="0"/>
              </a:rPr>
              <a:t>Folkroks</a:t>
            </a:r>
            <a:r>
              <a:rPr lang="lv-LV" sz="3600" b="1" dirty="0">
                <a:solidFill>
                  <a:schemeClr val="bg1"/>
                </a:solidFill>
                <a:latin typeface="Arial Black" panose="020B0A04020102020204" pitchFamily="34" charset="0"/>
              </a:rPr>
              <a:t> </a:t>
            </a:r>
            <a:br>
              <a:rPr lang="lv-LV" sz="3600" b="1" dirty="0">
                <a:solidFill>
                  <a:schemeClr val="bg1"/>
                </a:solidFill>
                <a:latin typeface="Arial Black" panose="020B0A04020102020204" pitchFamily="34" charset="0"/>
              </a:rPr>
            </a:br>
            <a:r>
              <a:rPr lang="lv-LV" sz="3600" b="1" dirty="0">
                <a:solidFill>
                  <a:schemeClr val="bg1"/>
                </a:solidFill>
                <a:latin typeface="Arial Black" panose="020B0A04020102020204" pitchFamily="34" charset="0"/>
              </a:rPr>
              <a:t>  jeb Tautas </a:t>
            </a:r>
            <a:br>
              <a:rPr lang="lv-LV" sz="3600" b="1" dirty="0">
                <a:solidFill>
                  <a:schemeClr val="bg1"/>
                </a:solidFill>
                <a:latin typeface="Arial Black" panose="020B0A04020102020204" pitchFamily="34" charset="0"/>
              </a:rPr>
            </a:br>
            <a:r>
              <a:rPr lang="lv-LV" sz="3600" b="1" dirty="0">
                <a:solidFill>
                  <a:schemeClr val="bg1"/>
                </a:solidFill>
                <a:latin typeface="Arial Black" panose="020B0A04020102020204" pitchFamily="34" charset="0"/>
              </a:rPr>
              <a:t>roks</a:t>
            </a:r>
            <a:br>
              <a:rPr lang="lv-LV" sz="3600" b="1" dirty="0">
                <a:solidFill>
                  <a:schemeClr val="bg1"/>
                </a:solidFill>
                <a:latin typeface="Arial Black" panose="020B0A04020102020204" pitchFamily="34" charset="0"/>
              </a:rPr>
            </a:br>
            <a:endParaRPr lang="en-GB" sz="36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520205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lv-LV" dirty="0" err="1">
                <a:solidFill>
                  <a:schemeClr val="bg1"/>
                </a:solidFill>
                <a:latin typeface="Arial Black" panose="020B0A04020102020204" pitchFamily="34" charset="0"/>
              </a:rPr>
              <a:t>Folkroka</a:t>
            </a:r>
            <a:r>
              <a:rPr lang="lv-LV" dirty="0">
                <a:solidFill>
                  <a:schemeClr val="bg1"/>
                </a:solidFill>
                <a:latin typeface="Arial Black" panose="020B0A04020102020204" pitchFamily="34" charset="0"/>
              </a:rPr>
              <a:t> vēsture</a:t>
            </a:r>
            <a:endParaRPr lang="en-GB" dirty="0">
              <a:solidFill>
                <a:schemeClr val="bg1"/>
              </a:solidFill>
              <a:latin typeface="Arial Black" panose="020B0A04020102020204" pitchFamily="34" charset="0"/>
            </a:endParaRPr>
          </a:p>
        </p:txBody>
      </p:sp>
      <p:sp>
        <p:nvSpPr>
          <p:cNvPr id="5" name="Content Placeholder 4"/>
          <p:cNvSpPr>
            <a:spLocks noGrp="1"/>
          </p:cNvSpPr>
          <p:nvPr>
            <p:ph idx="1"/>
          </p:nvPr>
        </p:nvSpPr>
        <p:spPr>
          <a:xfrm>
            <a:off x="743198" y="2740025"/>
            <a:ext cx="10515600" cy="4351338"/>
          </a:xfrm>
        </p:spPr>
        <p:txBody>
          <a:bodyPr>
            <a:normAutofit/>
          </a:bodyPr>
          <a:lstStyle/>
          <a:p>
            <a:r>
              <a:rPr lang="lv-LV" sz="2400" dirty="0">
                <a:solidFill>
                  <a:schemeClr val="bg1"/>
                </a:solidFill>
              </a:rPr>
              <a:t>ASV </a:t>
            </a:r>
            <a:r>
              <a:rPr lang="lv-LV" sz="2400" dirty="0" err="1">
                <a:solidFill>
                  <a:schemeClr val="bg1"/>
                </a:solidFill>
              </a:rPr>
              <a:t>folkroks</a:t>
            </a:r>
            <a:r>
              <a:rPr lang="lv-LV" sz="2400" dirty="0">
                <a:solidFill>
                  <a:schemeClr val="bg1"/>
                </a:solidFill>
              </a:rPr>
              <a:t> pirmo reizi parādījās 20. gs. 50. un 60. gados, kad Amerikāņu tautasdziesmas piedzīvoja uzplaukumu. Saistot tās ar rokmūziku, radās ļoti populārs žanrs – </a:t>
            </a:r>
            <a:r>
              <a:rPr lang="lv-LV" sz="2400" dirty="0" err="1">
                <a:solidFill>
                  <a:schemeClr val="bg1"/>
                </a:solidFill>
              </a:rPr>
              <a:t>folkroks</a:t>
            </a:r>
            <a:r>
              <a:rPr lang="lv-LV" sz="2400" dirty="0">
                <a:solidFill>
                  <a:schemeClr val="bg1"/>
                </a:solidFill>
              </a:rPr>
              <a:t>. Tā «hitu </a:t>
            </a:r>
            <a:r>
              <a:rPr lang="lv-LV" sz="2400" dirty="0" err="1">
                <a:solidFill>
                  <a:schemeClr val="bg1"/>
                </a:solidFill>
              </a:rPr>
              <a:t>vilņa</a:t>
            </a:r>
            <a:r>
              <a:rPr lang="lv-LV" sz="2400" dirty="0">
                <a:solidFill>
                  <a:schemeClr val="bg1"/>
                </a:solidFill>
              </a:rPr>
              <a:t>» laikā daudzi slaveni mūziķi attīstīja savas karjeras, tādi kā </a:t>
            </a:r>
            <a:r>
              <a:rPr lang="lv-LV" sz="2400" i="1" dirty="0">
                <a:solidFill>
                  <a:schemeClr val="bg1"/>
                </a:solidFill>
              </a:rPr>
              <a:t>Bob </a:t>
            </a:r>
            <a:r>
              <a:rPr lang="lv-LV" sz="2400" i="1" dirty="0" err="1">
                <a:solidFill>
                  <a:schemeClr val="bg1"/>
                </a:solidFill>
              </a:rPr>
              <a:t>Dylan</a:t>
            </a:r>
            <a:r>
              <a:rPr lang="lv-LV" sz="2400" i="1" dirty="0">
                <a:solidFill>
                  <a:schemeClr val="bg1"/>
                </a:solidFill>
              </a:rPr>
              <a:t>, Simon &amp; </a:t>
            </a:r>
            <a:r>
              <a:rPr lang="lv-LV" sz="2400" i="1" dirty="0" err="1">
                <a:solidFill>
                  <a:schemeClr val="bg1"/>
                </a:solidFill>
              </a:rPr>
              <a:t>Garfunkel</a:t>
            </a:r>
            <a:r>
              <a:rPr lang="lv-LV" sz="2400" i="1" dirty="0">
                <a:solidFill>
                  <a:schemeClr val="bg1"/>
                </a:solidFill>
              </a:rPr>
              <a:t>, </a:t>
            </a:r>
            <a:r>
              <a:rPr lang="lv-LV" sz="2400" i="1" dirty="0" err="1">
                <a:solidFill>
                  <a:schemeClr val="bg1"/>
                </a:solidFill>
              </a:rPr>
              <a:t>Buffalo</a:t>
            </a:r>
            <a:r>
              <a:rPr lang="lv-LV" sz="2400" i="1" dirty="0">
                <a:solidFill>
                  <a:schemeClr val="bg1"/>
                </a:solidFill>
              </a:rPr>
              <a:t> &amp; </a:t>
            </a:r>
            <a:r>
              <a:rPr lang="lv-LV" sz="2400" i="1" dirty="0" err="1">
                <a:solidFill>
                  <a:schemeClr val="bg1"/>
                </a:solidFill>
              </a:rPr>
              <a:t>Springfield</a:t>
            </a:r>
            <a:r>
              <a:rPr lang="lv-LV" sz="2400" i="1" dirty="0">
                <a:solidFill>
                  <a:schemeClr val="bg1"/>
                </a:solidFill>
              </a:rPr>
              <a:t> </a:t>
            </a:r>
            <a:r>
              <a:rPr lang="lv-LV" sz="2400" dirty="0">
                <a:solidFill>
                  <a:schemeClr val="bg1"/>
                </a:solidFill>
              </a:rPr>
              <a:t>u.c.</a:t>
            </a:r>
          </a:p>
          <a:p>
            <a:endParaRPr lang="lv-LV" sz="2400" dirty="0">
              <a:solidFill>
                <a:schemeClr val="bg1"/>
              </a:solidFill>
            </a:endParaRPr>
          </a:p>
          <a:p>
            <a:r>
              <a:rPr lang="lv-LV" sz="2400" dirty="0">
                <a:solidFill>
                  <a:schemeClr val="bg1"/>
                </a:solidFill>
              </a:rPr>
              <a:t>Taču Eiropā </a:t>
            </a:r>
            <a:r>
              <a:rPr lang="lv-LV" sz="2400" dirty="0" err="1">
                <a:solidFill>
                  <a:schemeClr val="bg1"/>
                </a:solidFill>
              </a:rPr>
              <a:t>folkroks</a:t>
            </a:r>
            <a:r>
              <a:rPr lang="lv-LV" sz="2400" dirty="0">
                <a:solidFill>
                  <a:schemeClr val="bg1"/>
                </a:solidFill>
              </a:rPr>
              <a:t> izpaudās citādi, cienot un iesaistot veco folkloru, kā piemēram Anglijā, kur tādas grupas kā </a:t>
            </a:r>
            <a:r>
              <a:rPr lang="lv-LV" sz="2400" i="1" dirty="0" err="1">
                <a:solidFill>
                  <a:schemeClr val="bg1"/>
                </a:solidFill>
              </a:rPr>
              <a:t>Fairport</a:t>
            </a:r>
            <a:r>
              <a:rPr lang="lv-LV" sz="2400" i="1" dirty="0">
                <a:solidFill>
                  <a:schemeClr val="bg1"/>
                </a:solidFill>
              </a:rPr>
              <a:t> </a:t>
            </a:r>
            <a:r>
              <a:rPr lang="lv-LV" sz="2400" i="1" dirty="0" err="1">
                <a:solidFill>
                  <a:schemeClr val="bg1"/>
                </a:solidFill>
              </a:rPr>
              <a:t>Convention</a:t>
            </a:r>
            <a:r>
              <a:rPr lang="lv-LV" sz="2400" i="1" dirty="0">
                <a:solidFill>
                  <a:schemeClr val="bg1"/>
                </a:solidFill>
              </a:rPr>
              <a:t> </a:t>
            </a:r>
            <a:r>
              <a:rPr lang="lv-LV" sz="2400" dirty="0">
                <a:solidFill>
                  <a:schemeClr val="bg1"/>
                </a:solidFill>
              </a:rPr>
              <a:t>izmantoja ķeltu instrumentus, lai saglabātu Ķeltu sajūtu mūzikai.</a:t>
            </a:r>
            <a:endParaRPr lang="en-GB" sz="2400" dirty="0">
              <a:solidFill>
                <a:schemeClr val="bg1"/>
              </a:solidFill>
            </a:endParaRPr>
          </a:p>
        </p:txBody>
      </p:sp>
    </p:spTree>
    <p:extLst>
      <p:ext uri="{BB962C8B-B14F-4D97-AF65-F5344CB8AC3E}">
        <p14:creationId xmlns:p14="http://schemas.microsoft.com/office/powerpoint/2010/main" val="423298286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202266" y="364067"/>
            <a:ext cx="5011209" cy="1600200"/>
          </a:xfrm>
        </p:spPr>
        <p:txBody>
          <a:bodyPr>
            <a:normAutofit/>
          </a:bodyPr>
          <a:lstStyle/>
          <a:p>
            <a:r>
              <a:rPr lang="lv-LV" sz="4400" dirty="0" smtClean="0">
                <a:solidFill>
                  <a:srgbClr val="FF0000"/>
                </a:solidFill>
                <a:latin typeface="Arial Black" panose="020B0A04020102020204" pitchFamily="34" charset="0"/>
              </a:rPr>
              <a:t>G</a:t>
            </a:r>
            <a:r>
              <a:rPr lang="en-GB" sz="4400" dirty="0" smtClean="0">
                <a:solidFill>
                  <a:srgbClr val="FF0000"/>
                </a:solidFill>
                <a:latin typeface="Arial Black" panose="020B0A04020102020204" pitchFamily="34" charset="0"/>
              </a:rPr>
              <a:t>å</a:t>
            </a:r>
            <a:r>
              <a:rPr lang="lv-LV" sz="4400" dirty="0" smtClean="0">
                <a:solidFill>
                  <a:srgbClr val="FF0000"/>
                </a:solidFill>
                <a:latin typeface="Arial Black" panose="020B0A04020102020204" pitchFamily="34" charset="0"/>
              </a:rPr>
              <a:t>te - Ulveham</a:t>
            </a:r>
            <a:endParaRPr lang="en-GB" sz="4400" dirty="0">
              <a:solidFill>
                <a:srgbClr val="FF0000"/>
              </a:solidFill>
              <a:latin typeface="Arial Black" panose="020B0A04020102020204" pitchFamily="34" charset="0"/>
            </a:endParaRPr>
          </a:p>
        </p:txBody>
      </p:sp>
      <p:pic>
        <p:nvPicPr>
          <p:cNvPr id="7" name="Content Placeholder 6"/>
          <p:cNvPicPr>
            <a:picLocks noGrp="1" noChangeAspect="1"/>
          </p:cNvPicPr>
          <p:nvPr>
            <p:ph idx="1"/>
          </p:nvPr>
        </p:nvPicPr>
        <p:blipFill>
          <a:blip r:embed="rId3"/>
          <a:stretch>
            <a:fillRect/>
          </a:stretch>
        </p:blipFill>
        <p:spPr>
          <a:xfrm>
            <a:off x="6594475" y="987425"/>
            <a:ext cx="4873625" cy="4873625"/>
          </a:xfrm>
          <a:prstGeom prst="rect">
            <a:avLst/>
          </a:prstGeom>
          <a:ln w="88900" cap="sq" cmpd="thickThin">
            <a:solidFill>
              <a:srgbClr val="000000"/>
            </a:solidFill>
            <a:prstDash val="solid"/>
            <a:miter lim="800000"/>
          </a:ln>
          <a:effectLst>
            <a:innerShdw blurRad="76200">
              <a:srgbClr val="000000"/>
            </a:innerShdw>
          </a:effectLst>
        </p:spPr>
      </p:pic>
      <p:sp>
        <p:nvSpPr>
          <p:cNvPr id="6" name="Text Placeholder 5"/>
          <p:cNvSpPr>
            <a:spLocks noGrp="1"/>
          </p:cNvSpPr>
          <p:nvPr>
            <p:ph type="body" sz="half" idx="2"/>
          </p:nvPr>
        </p:nvSpPr>
        <p:spPr>
          <a:xfrm>
            <a:off x="1741751" y="2076979"/>
            <a:ext cx="3932237" cy="3811588"/>
          </a:xfrm>
        </p:spPr>
        <p:txBody>
          <a:bodyPr>
            <a:normAutofit/>
          </a:bodyPr>
          <a:lstStyle/>
          <a:p>
            <a:pPr marL="285750" indent="-285750">
              <a:buFont typeface="Arial" panose="020B0604020202020204" pitchFamily="34" charset="0"/>
              <a:buChar char="•"/>
            </a:pPr>
            <a:r>
              <a:rPr lang="lv-LV" sz="2000" dirty="0">
                <a:solidFill>
                  <a:schemeClr val="bg1"/>
                </a:solidFill>
                <a:latin typeface="Corbel" panose="020B0503020204020204" pitchFamily="34" charset="0"/>
                <a:ea typeface="Malgun Gothic" panose="020B0503020000020004" pitchFamily="34" charset="-127"/>
              </a:rPr>
              <a:t>Šī dziesma ir iedvesmota no Norvēģu viduslaiku folklora «</a:t>
            </a:r>
            <a:r>
              <a:rPr lang="lv-LV" sz="2000" dirty="0" err="1">
                <a:solidFill>
                  <a:schemeClr val="bg1"/>
                </a:solidFill>
                <a:latin typeface="Corbel" panose="020B0503020204020204" pitchFamily="34" charset="0"/>
                <a:ea typeface="Malgun Gothic" panose="020B0503020000020004" pitchFamily="34" charset="-127"/>
              </a:rPr>
              <a:t>M</a:t>
            </a:r>
            <a:r>
              <a:rPr lang="lv-LV" sz="2000" dirty="0" err="1">
                <a:solidFill>
                  <a:schemeClr val="bg1"/>
                </a:solidFill>
                <a:latin typeface="Corbel" panose="020B0503020204020204" pitchFamily="34" charset="0"/>
                <a:ea typeface="Malgun Gothic" panose="020B0503020000020004" pitchFamily="34" charset="-127"/>
                <a:cs typeface="Times New Roman" panose="02020603050405020304" pitchFamily="18" charset="0"/>
              </a:rPr>
              <a:t>øya</a:t>
            </a:r>
            <a:r>
              <a:rPr lang="lv-LV" sz="2000" dirty="0">
                <a:solidFill>
                  <a:schemeClr val="bg1"/>
                </a:solidFill>
                <a:latin typeface="Corbel" panose="020B0503020204020204" pitchFamily="34" charset="0"/>
                <a:ea typeface="Malgun Gothic" panose="020B0503020000020004" pitchFamily="34" charset="-127"/>
                <a:cs typeface="Times New Roman" panose="02020603050405020304" pitchFamily="18" charset="0"/>
              </a:rPr>
              <a:t> i </a:t>
            </a:r>
            <a:r>
              <a:rPr lang="lv-LV" sz="2000" dirty="0" err="1">
                <a:solidFill>
                  <a:schemeClr val="bg1"/>
                </a:solidFill>
                <a:latin typeface="Corbel" panose="020B0503020204020204" pitchFamily="34" charset="0"/>
                <a:ea typeface="Malgun Gothic" panose="020B0503020000020004" pitchFamily="34" charset="-127"/>
                <a:cs typeface="Times New Roman" panose="02020603050405020304" pitchFamily="18" charset="0"/>
              </a:rPr>
              <a:t>Ulveham</a:t>
            </a:r>
            <a:r>
              <a:rPr lang="lv-LV" sz="2000" dirty="0">
                <a:solidFill>
                  <a:schemeClr val="bg1"/>
                </a:solidFill>
                <a:latin typeface="Corbel" panose="020B0503020204020204" pitchFamily="34" charset="0"/>
                <a:ea typeface="Malgun Gothic" panose="020B0503020000020004" pitchFamily="34" charset="-127"/>
              </a:rPr>
              <a:t>». Stāsts ir par jaunavu, kuras pamāte pārvērš viņu visādās būtnēs , cenšoties viņu padarīt par neglītu citu izskatā.</a:t>
            </a:r>
            <a:endParaRPr lang="en-GB" sz="2000" dirty="0">
              <a:solidFill>
                <a:schemeClr val="bg1"/>
              </a:solidFill>
              <a:latin typeface="Corbel" panose="020B0503020204020204" pitchFamily="34" charset="0"/>
              <a:ea typeface="Malgun Gothic" panose="020B0503020000020004" pitchFamily="34" charset="-127"/>
            </a:endParaRPr>
          </a:p>
        </p:txBody>
      </p:sp>
    </p:spTree>
    <p:extLst>
      <p:ext uri="{BB962C8B-B14F-4D97-AF65-F5344CB8AC3E}">
        <p14:creationId xmlns:p14="http://schemas.microsoft.com/office/powerpoint/2010/main" val="127492075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82600" y="365125"/>
            <a:ext cx="10515600" cy="1325563"/>
          </a:xfrm>
        </p:spPr>
        <p:txBody>
          <a:bodyPr>
            <a:normAutofit/>
          </a:bodyPr>
          <a:lstStyle/>
          <a:p>
            <a:r>
              <a:rPr lang="lv-LV" sz="2800" dirty="0">
                <a:solidFill>
                  <a:schemeClr val="bg1"/>
                </a:solidFill>
                <a:latin typeface="Arial Black" panose="020B0A04020102020204" pitchFamily="34" charset="0"/>
              </a:rPr>
              <a:t>«The Sound of Silence» 	  </a:t>
            </a:r>
            <a:r>
              <a:rPr lang="lv-LV" sz="2800" dirty="0" smtClean="0">
                <a:solidFill>
                  <a:schemeClr val="bg1"/>
                </a:solidFill>
                <a:latin typeface="Arial Black" panose="020B0A04020102020204" pitchFamily="34" charset="0"/>
              </a:rPr>
              <a:t> un </a:t>
            </a:r>
            <a:r>
              <a:rPr lang="lv-LV" sz="2800" dirty="0">
                <a:solidFill>
                  <a:schemeClr val="bg1"/>
                </a:solidFill>
                <a:latin typeface="Arial Black" panose="020B0A04020102020204" pitchFamily="34" charset="0"/>
              </a:rPr>
              <a:t>	«Ulveham»</a:t>
            </a:r>
            <a:endParaRPr lang="en-GB" sz="2800" dirty="0">
              <a:solidFill>
                <a:schemeClr val="bg1"/>
              </a:solidFill>
              <a:latin typeface="Arial Black" panose="020B0A04020102020204" pitchFamily="34" charset="0"/>
            </a:endParaRPr>
          </a:p>
        </p:txBody>
      </p:sp>
      <p:sp>
        <p:nvSpPr>
          <p:cNvPr id="6" name="Content Placeholder 5"/>
          <p:cNvSpPr>
            <a:spLocks noGrp="1"/>
          </p:cNvSpPr>
          <p:nvPr>
            <p:ph sz="half" idx="1"/>
          </p:nvPr>
        </p:nvSpPr>
        <p:spPr/>
        <p:txBody>
          <a:bodyPr/>
          <a:lstStyle/>
          <a:p>
            <a:r>
              <a:rPr lang="lv-LV" dirty="0">
                <a:solidFill>
                  <a:schemeClr val="bg1"/>
                </a:solidFill>
              </a:rPr>
              <a:t>Studio </a:t>
            </a:r>
            <a:r>
              <a:rPr lang="lv-LV" dirty="0" smtClean="0">
                <a:solidFill>
                  <a:schemeClr val="bg1"/>
                </a:solidFill>
              </a:rPr>
              <a:t>versija</a:t>
            </a:r>
            <a:endParaRPr lang="en-US" dirty="0" smtClean="0">
              <a:solidFill>
                <a:schemeClr val="bg1"/>
              </a:solidFill>
            </a:endParaRPr>
          </a:p>
          <a:p>
            <a:r>
              <a:rPr lang="en-US" dirty="0" smtClean="0">
                <a:solidFill>
                  <a:schemeClr val="bg1"/>
                </a:solidFill>
              </a:rPr>
              <a:t>M</a:t>
            </a:r>
            <a:r>
              <a:rPr lang="lv-LV" dirty="0" smtClean="0">
                <a:solidFill>
                  <a:schemeClr val="bg1"/>
                </a:solidFill>
              </a:rPr>
              <a:t>ū</a:t>
            </a:r>
            <a:r>
              <a:rPr lang="en-US" dirty="0" err="1" smtClean="0">
                <a:solidFill>
                  <a:schemeClr val="bg1"/>
                </a:solidFill>
              </a:rPr>
              <a:t>zika</a:t>
            </a:r>
            <a:r>
              <a:rPr lang="lv-LV" dirty="0" smtClean="0">
                <a:solidFill>
                  <a:schemeClr val="bg1"/>
                </a:solidFill>
              </a:rPr>
              <a:t>:</a:t>
            </a:r>
            <a:endParaRPr lang="lv-LV" dirty="0">
              <a:solidFill>
                <a:schemeClr val="bg1"/>
              </a:solidFill>
            </a:endParaRPr>
          </a:p>
        </p:txBody>
      </p:sp>
      <p:sp>
        <p:nvSpPr>
          <p:cNvPr id="7" name="Content Placeholder 6"/>
          <p:cNvSpPr>
            <a:spLocks noGrp="1"/>
          </p:cNvSpPr>
          <p:nvPr>
            <p:ph sz="half" idx="2"/>
          </p:nvPr>
        </p:nvSpPr>
        <p:spPr>
          <a:xfrm>
            <a:off x="6637866" y="1661584"/>
            <a:ext cx="5181600" cy="4351338"/>
          </a:xfrm>
        </p:spPr>
        <p:txBody>
          <a:bodyPr/>
          <a:lstStyle/>
          <a:p>
            <a:r>
              <a:rPr lang="lv-LV" dirty="0">
                <a:solidFill>
                  <a:schemeClr val="bg1"/>
                </a:solidFill>
              </a:rPr>
              <a:t>Priekšnesuma izpilde </a:t>
            </a:r>
            <a:r>
              <a:rPr lang="lv-LV" i="1" dirty="0" err="1">
                <a:solidFill>
                  <a:schemeClr val="bg1"/>
                </a:solidFill>
              </a:rPr>
              <a:t>Melodi</a:t>
            </a:r>
            <a:r>
              <a:rPr lang="lv-LV" i="1" dirty="0">
                <a:solidFill>
                  <a:schemeClr val="bg1"/>
                </a:solidFill>
              </a:rPr>
              <a:t> Grand </a:t>
            </a:r>
            <a:r>
              <a:rPr lang="lv-LV" i="1" dirty="0" err="1">
                <a:solidFill>
                  <a:schemeClr val="bg1"/>
                </a:solidFill>
              </a:rPr>
              <a:t>Prix</a:t>
            </a:r>
            <a:r>
              <a:rPr lang="lv-LV" i="1" dirty="0">
                <a:solidFill>
                  <a:schemeClr val="bg1"/>
                </a:solidFill>
              </a:rPr>
              <a:t>, </a:t>
            </a:r>
            <a:r>
              <a:rPr lang="lv-LV" i="1" dirty="0" err="1">
                <a:solidFill>
                  <a:schemeClr val="bg1"/>
                </a:solidFill>
              </a:rPr>
              <a:t>Delfinale</a:t>
            </a:r>
            <a:r>
              <a:rPr lang="lv-LV" i="1" dirty="0">
                <a:solidFill>
                  <a:schemeClr val="bg1"/>
                </a:solidFill>
              </a:rPr>
              <a:t> 2.</a:t>
            </a:r>
          </a:p>
          <a:p>
            <a:r>
              <a:rPr lang="lv-LV" dirty="0" smtClean="0">
                <a:solidFill>
                  <a:schemeClr val="bg1"/>
                </a:solidFill>
              </a:rPr>
              <a:t>Mūzika </a:t>
            </a:r>
            <a:r>
              <a:rPr lang="lv-LV" smtClean="0">
                <a:solidFill>
                  <a:schemeClr val="bg1"/>
                </a:solidFill>
              </a:rPr>
              <a:t>un </a:t>
            </a:r>
            <a:r>
              <a:rPr lang="lv-LV" smtClean="0">
                <a:solidFill>
                  <a:schemeClr val="bg1"/>
                </a:solidFill>
              </a:rPr>
              <a:t>video: </a:t>
            </a:r>
            <a:r>
              <a:rPr lang="lv-LV" smtClean="0">
                <a:solidFill>
                  <a:schemeClr val="bg1"/>
                </a:solidFill>
              </a:rPr>
              <a:t>https</a:t>
            </a:r>
            <a:r>
              <a:rPr lang="lv-LV">
                <a:solidFill>
                  <a:schemeClr val="bg1"/>
                </a:solidFill>
              </a:rPr>
              <a:t>://www.youtube.com/watch?v=fQYGitPEDho&amp;list=PLYUAYmJYeAZl4GCcQIq2OJEBySL30M6hw&amp;index=15a</a:t>
            </a:r>
            <a:endParaRPr lang="lv-LV" dirty="0" smtClean="0">
              <a:solidFill>
                <a:schemeClr val="bg1"/>
              </a:solidFill>
            </a:endParaRPr>
          </a:p>
          <a:p>
            <a:endParaRPr lang="en-GB" dirty="0">
              <a:solidFill>
                <a:schemeClr val="bg1"/>
              </a:solidFill>
            </a:endParaRPr>
          </a:p>
        </p:txBody>
      </p:sp>
      <p:pic>
        <p:nvPicPr>
          <p:cNvPr id="2" name="SoundOfSilenc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73867" y="2440253"/>
            <a:ext cx="609600" cy="609600"/>
          </a:xfrm>
          <a:prstGeom prst="rect">
            <a:avLst/>
          </a:prstGeom>
        </p:spPr>
      </p:pic>
    </p:spTree>
    <p:extLst>
      <p:ext uri="{BB962C8B-B14F-4D97-AF65-F5344CB8AC3E}">
        <p14:creationId xmlns:p14="http://schemas.microsoft.com/office/powerpoint/2010/main" val="2305380994"/>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44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838200" y="348192"/>
            <a:ext cx="10515600" cy="1325563"/>
          </a:xfrm>
        </p:spPr>
        <p:txBody>
          <a:bodyPr/>
          <a:lstStyle/>
          <a:p>
            <a:r>
              <a:rPr lang="en-GB" dirty="0" err="1">
                <a:solidFill>
                  <a:schemeClr val="bg1"/>
                </a:solidFill>
                <a:latin typeface="Arial Black" panose="020B0A04020102020204" pitchFamily="34" charset="0"/>
                <a:cs typeface="Times New Roman" panose="02020603050405020304" pitchFamily="18" charset="0"/>
              </a:rPr>
              <a:t>Rokenrols</a:t>
            </a:r>
            <a:r>
              <a:rPr lang="lv-LV" dirty="0">
                <a:solidFill>
                  <a:schemeClr val="bg1"/>
                </a:solidFill>
                <a:latin typeface="Arial Black" panose="020B0A04020102020204" pitchFamily="34" charset="0"/>
                <a:cs typeface="Times New Roman" panose="02020603050405020304" pitchFamily="18" charset="0"/>
              </a:rPr>
              <a:t> (īss Apraksts)</a:t>
            </a:r>
            <a:endParaRPr lang="en-GB" dirty="0">
              <a:solidFill>
                <a:schemeClr val="bg1"/>
              </a:solidFill>
              <a:latin typeface="Arial Black" panose="020B0A04020102020204" pitchFamily="34" charset="0"/>
              <a:cs typeface="Times New Roman" panose="02020603050405020304" pitchFamily="18" charset="0"/>
            </a:endParaRPr>
          </a:p>
        </p:txBody>
      </p:sp>
      <p:sp>
        <p:nvSpPr>
          <p:cNvPr id="6" name="Content Placeholder 5"/>
          <p:cNvSpPr>
            <a:spLocks noGrp="1"/>
          </p:cNvSpPr>
          <p:nvPr>
            <p:ph sz="half" idx="1"/>
          </p:nvPr>
        </p:nvSpPr>
        <p:spPr>
          <a:xfrm>
            <a:off x="838199" y="1825625"/>
            <a:ext cx="10422468" cy="4351338"/>
          </a:xfrm>
        </p:spPr>
        <p:txBody>
          <a:bodyPr>
            <a:normAutofit/>
          </a:bodyPr>
          <a:lstStyle/>
          <a:p>
            <a:r>
              <a:rPr lang="en-US" dirty="0">
                <a:solidFill>
                  <a:schemeClr val="bg1"/>
                </a:solidFill>
              </a:rPr>
              <a:t>Modern</a:t>
            </a:r>
            <a:r>
              <a:rPr lang="lv-LV" dirty="0">
                <a:solidFill>
                  <a:schemeClr val="bg1"/>
                </a:solidFill>
              </a:rPr>
              <a:t>ā rokmūzija sākās ar rokenrolu. </a:t>
            </a:r>
          </a:p>
          <a:p>
            <a:r>
              <a:rPr lang="lv-LV" dirty="0">
                <a:solidFill>
                  <a:schemeClr val="bg1"/>
                </a:solidFill>
              </a:rPr>
              <a:t>Piemīt ass ritms, aizsmacis dziedātāju balss skanējums,  neapvaldama pārgalvība, ansambļa sastāvs. Gandrīz vienmēr lietoja 12 taktu blūzu formu.</a:t>
            </a:r>
          </a:p>
          <a:p>
            <a:r>
              <a:rPr lang="lv-LV" dirty="0">
                <a:solidFill>
                  <a:schemeClr val="bg1"/>
                </a:solidFill>
              </a:rPr>
              <a:t>50. gados kļuva par jaunās paaudzes simbolu un vienotāju. Jaunieši pauda savu rotestu pret vecākās paudzes uzskatiem un normām.</a:t>
            </a:r>
          </a:p>
          <a:p>
            <a:r>
              <a:rPr lang="lv-LV" dirty="0">
                <a:solidFill>
                  <a:schemeClr val="bg1"/>
                </a:solidFill>
              </a:rPr>
              <a:t>Rokenrols attīstījās kā Amerikas lielpilsētu melnādaino iedzīvotāju klasiskā ritmblūza komercializēts variants.</a:t>
            </a:r>
          </a:p>
          <a:p>
            <a:r>
              <a:rPr lang="lv-LV" dirty="0">
                <a:solidFill>
                  <a:schemeClr val="bg1"/>
                </a:solidFill>
              </a:rPr>
              <a:t>60. gadu sākumā zaudēja savu popularitāti.</a:t>
            </a:r>
          </a:p>
          <a:p>
            <a:pPr marL="0" indent="0">
              <a:buNone/>
            </a:pPr>
            <a:endParaRPr lang="lv-LV" dirty="0">
              <a:solidFill>
                <a:schemeClr val="bg1"/>
              </a:solidFill>
            </a:endParaRPr>
          </a:p>
        </p:txBody>
      </p:sp>
    </p:spTree>
    <p:extLst>
      <p:ext uri="{BB962C8B-B14F-4D97-AF65-F5344CB8AC3E}">
        <p14:creationId xmlns:p14="http://schemas.microsoft.com/office/powerpoint/2010/main" val="9446735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838200" y="348192"/>
            <a:ext cx="10515600" cy="1325563"/>
          </a:xfrm>
        </p:spPr>
        <p:txBody>
          <a:bodyPr/>
          <a:lstStyle/>
          <a:p>
            <a:r>
              <a:rPr lang="lv-LV" dirty="0">
                <a:solidFill>
                  <a:schemeClr val="bg1"/>
                </a:solidFill>
                <a:latin typeface="Arial Black" panose="020B0A04020102020204" pitchFamily="34" charset="0"/>
                <a:cs typeface="Times New Roman" panose="02020603050405020304" pitchFamily="18" charset="0"/>
              </a:rPr>
              <a:t>Bils Heilijs</a:t>
            </a:r>
            <a:endParaRPr lang="en-GB" dirty="0">
              <a:solidFill>
                <a:schemeClr val="bg1"/>
              </a:solidFill>
              <a:latin typeface="Arial Black" panose="020B0A04020102020204" pitchFamily="34" charset="0"/>
              <a:cs typeface="Times New Roman" panose="02020603050405020304" pitchFamily="18" charset="0"/>
            </a:endParaRPr>
          </a:p>
        </p:txBody>
      </p:sp>
      <p:pic>
        <p:nvPicPr>
          <p:cNvPr id="2" name="Content Placeholder 1"/>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975600" y="738506"/>
            <a:ext cx="3378200" cy="2609043"/>
          </a:xfrm>
          <a:prstGeom prst="rect">
            <a:avLst/>
          </a:prstGeom>
          <a:ln w="88900" cap="sq" cmpd="thickThin">
            <a:solidFill>
              <a:srgbClr val="000000"/>
            </a:solidFill>
            <a:prstDash val="solid"/>
            <a:miter lim="800000"/>
          </a:ln>
          <a:effectLst>
            <a:innerShdw blurRad="76200">
              <a:srgbClr val="000000"/>
            </a:innerShdw>
          </a:effectLst>
        </p:spPr>
      </p:pic>
      <p:sp>
        <p:nvSpPr>
          <p:cNvPr id="7" name="Content Placeholder 5"/>
          <p:cNvSpPr>
            <a:spLocks noGrp="1"/>
          </p:cNvSpPr>
          <p:nvPr>
            <p:ph sz="half" idx="1"/>
          </p:nvPr>
        </p:nvSpPr>
        <p:spPr>
          <a:xfrm>
            <a:off x="838199" y="1825625"/>
            <a:ext cx="6705601" cy="4351338"/>
          </a:xfrm>
        </p:spPr>
        <p:txBody>
          <a:bodyPr/>
          <a:lstStyle/>
          <a:p>
            <a:pPr marL="0" indent="0">
              <a:buNone/>
            </a:pPr>
            <a:r>
              <a:rPr lang="lv-LV" dirty="0">
                <a:solidFill>
                  <a:schemeClr val="bg1"/>
                </a:solidFill>
              </a:rPr>
              <a:t>Pirmais izcilais rokenrola pārstāvis bija amerikānis </a:t>
            </a:r>
            <a:r>
              <a:rPr lang="lv-LV" b="1" dirty="0">
                <a:solidFill>
                  <a:schemeClr val="bg1"/>
                </a:solidFill>
              </a:rPr>
              <a:t>Bils Heilijs</a:t>
            </a:r>
            <a:r>
              <a:rPr lang="lv-LV" dirty="0">
                <a:solidFill>
                  <a:schemeClr val="bg1"/>
                </a:solidFill>
              </a:rPr>
              <a:t> (1925-1981). Vīņa fani trakoja tik daudz, ka viņa mūzika vairs nebija dzirdama.</a:t>
            </a:r>
          </a:p>
          <a:p>
            <a:pPr marL="0" indent="0">
              <a:buNone/>
            </a:pPr>
            <a:r>
              <a:rPr lang="lv-LV" dirty="0">
                <a:solidFill>
                  <a:schemeClr val="bg1"/>
                </a:solidFill>
              </a:rPr>
              <a:t>Popularizēja rokenrolu ar savu grupu </a:t>
            </a:r>
            <a:r>
              <a:rPr lang="lv-LV" b="1" dirty="0">
                <a:solidFill>
                  <a:schemeClr val="bg1"/>
                </a:solidFill>
              </a:rPr>
              <a:t>Bils Heilijs un viņa komētas</a:t>
            </a:r>
            <a:r>
              <a:rPr lang="lv-LV" dirty="0">
                <a:solidFill>
                  <a:schemeClr val="bg1"/>
                </a:solidFill>
              </a:rPr>
              <a:t>, kura 1955. gadā ieskaņotā dziesma «Rock Around the Clock» kļuva par pasaulslavenu hitu.</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9332" y="3813262"/>
            <a:ext cx="3419047" cy="236370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52272156"/>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a5ec35a-0622-478c-ba2e-615da1c05e7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603C6D44018A438A508B039E00AAE6" ma:contentTypeVersion="13" ma:contentTypeDescription="Create a new document." ma:contentTypeScope="" ma:versionID="9c9e7ca1c443367d926235dcf28b6391">
  <xsd:schema xmlns:xsd="http://www.w3.org/2001/XMLSchema" xmlns:xs="http://www.w3.org/2001/XMLSchema" xmlns:p="http://schemas.microsoft.com/office/2006/metadata/properties" xmlns:ns3="0a5ec35a-0622-478c-ba2e-615da1c05e77" xmlns:ns4="57a49ce4-df5a-4201-b5bf-c630382026a9" targetNamespace="http://schemas.microsoft.com/office/2006/metadata/properties" ma:root="true" ma:fieldsID="0ac661e0a4428ea73fe544db35b8d9d1" ns3:_="" ns4:_="">
    <xsd:import namespace="0a5ec35a-0622-478c-ba2e-615da1c05e77"/>
    <xsd:import namespace="57a49ce4-df5a-4201-b5bf-c630382026a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AutoTags" minOccurs="0"/>
                <xsd:element ref="ns3:MediaServiceGenerationTime" minOccurs="0"/>
                <xsd:element ref="ns3:MediaServiceEventHashCode"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5ec35a-0622-478c-ba2e-615da1c05e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7a49ce4-df5a-4201-b5bf-c630382026a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B896CF-1666-4758-A528-FD7AA0BFF1C3}">
  <ds:schemaRefs>
    <ds:schemaRef ds:uri="http://schemas.microsoft.com/office/infopath/2007/PartnerControls"/>
    <ds:schemaRef ds:uri="http://www.w3.org/XML/1998/namespace"/>
    <ds:schemaRef ds:uri="http://schemas.microsoft.com/office/2006/documentManagement/types"/>
    <ds:schemaRef ds:uri="http://purl.org/dc/dcmitype/"/>
    <ds:schemaRef ds:uri="http://purl.org/dc/terms/"/>
    <ds:schemaRef ds:uri="http://purl.org/dc/elements/1.1/"/>
    <ds:schemaRef ds:uri="57a49ce4-df5a-4201-b5bf-c630382026a9"/>
    <ds:schemaRef ds:uri="0a5ec35a-0622-478c-ba2e-615da1c05e77"/>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8CFAB710-B81B-4123-8072-D8F4B438F902}">
  <ds:schemaRefs>
    <ds:schemaRef ds:uri="http://schemas.microsoft.com/sharepoint/v3/contenttype/forms"/>
  </ds:schemaRefs>
</ds:datastoreItem>
</file>

<file path=customXml/itemProps3.xml><?xml version="1.0" encoding="utf-8"?>
<ds:datastoreItem xmlns:ds="http://schemas.openxmlformats.org/officeDocument/2006/customXml" ds:itemID="{020B0E14-BDB0-4690-8E27-AAC643A17E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5ec35a-0622-478c-ba2e-615da1c05e77"/>
    <ds:schemaRef ds:uri="57a49ce4-df5a-4201-b5bf-c630382026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271</TotalTime>
  <Words>658</Words>
  <Application>Microsoft Office PowerPoint</Application>
  <PresentationFormat>Widescreen</PresentationFormat>
  <Paragraphs>66</Paragraphs>
  <Slides>14</Slides>
  <Notes>2</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Malgun Gothic</vt:lpstr>
      <vt:lpstr>Arial</vt:lpstr>
      <vt:lpstr>Arial Black</vt:lpstr>
      <vt:lpstr>Calibri</vt:lpstr>
      <vt:lpstr>Calibri Light</vt:lpstr>
      <vt:lpstr>Corbel</vt:lpstr>
      <vt:lpstr>Times New Roman</vt:lpstr>
      <vt:lpstr>Office Theme</vt:lpstr>
      <vt:lpstr>Rokmūzikas virzieni </vt:lpstr>
      <vt:lpstr>Hard rock</vt:lpstr>
      <vt:lpstr>AC/DC</vt:lpstr>
      <vt:lpstr>PowerPoint Presentation</vt:lpstr>
      <vt:lpstr>Folkroka vēsture</vt:lpstr>
      <vt:lpstr>Gåte - Ulveham</vt:lpstr>
      <vt:lpstr>«The Sound of Silence»     un  «Ulveham»</vt:lpstr>
      <vt:lpstr>Rokenrols (īss Apraksts)</vt:lpstr>
      <vt:lpstr>Bils Heilijs</vt:lpstr>
      <vt:lpstr>Elviss Preslijs – rokenrola «karalis»</vt:lpstr>
      <vt:lpstr>The Beatles</vt:lpstr>
      <vt:lpstr>Queen</vt:lpstr>
      <vt:lpstr>The Rolling Stones</vt:lpstr>
      <vt:lpstr>Muzikālie fragmenti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Folkroks jeb Tautas Roks</dc:title>
  <dc:creator>Microsoft account</dc:creator>
  <cp:lastModifiedBy>Admin</cp:lastModifiedBy>
  <cp:revision>100</cp:revision>
  <dcterms:created xsi:type="dcterms:W3CDTF">2024-02-18T12:43:55Z</dcterms:created>
  <dcterms:modified xsi:type="dcterms:W3CDTF">2024-02-19T21:49:28Z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0x010100E9603C6D44018A438A508B039E00AAE6</vt:lpwstr>
  </property>
</Properties>
</file>